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3" r:id="rId1"/>
  </p:sldMasterIdLst>
  <p:notesMasterIdLst>
    <p:notesMasterId r:id="rId14"/>
  </p:notesMasterIdLst>
  <p:handoutMasterIdLst>
    <p:handoutMasterId r:id="rId15"/>
  </p:handoutMasterIdLst>
  <p:sldIdLst>
    <p:sldId id="321" r:id="rId2"/>
    <p:sldId id="360" r:id="rId3"/>
    <p:sldId id="339" r:id="rId4"/>
    <p:sldId id="388" r:id="rId5"/>
    <p:sldId id="375" r:id="rId6"/>
    <p:sldId id="376" r:id="rId7"/>
    <p:sldId id="389" r:id="rId8"/>
    <p:sldId id="377" r:id="rId9"/>
    <p:sldId id="387" r:id="rId10"/>
    <p:sldId id="390" r:id="rId11"/>
    <p:sldId id="371" r:id="rId12"/>
    <p:sldId id="356" r:id="rId13"/>
  </p:sldIdLst>
  <p:sldSz cx="9144000" cy="5143500" type="screen16x9"/>
  <p:notesSz cx="6805613" cy="99441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4">
          <p15:clr>
            <a:srgbClr val="A4A3A4"/>
          </p15:clr>
        </p15:guide>
        <p15:guide id="2" orient="horz" pos="2902">
          <p15:clr>
            <a:srgbClr val="A4A3A4"/>
          </p15:clr>
        </p15:guide>
        <p15:guide id="3" pos="345">
          <p15:clr>
            <a:srgbClr val="A4A3A4"/>
          </p15:clr>
        </p15:guide>
        <p15:guide id="4" pos="536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0237"/>
    <a:srgbClr val="E6320F"/>
    <a:srgbClr val="4D86A0"/>
    <a:srgbClr val="D7AE00"/>
    <a:srgbClr val="73BF6F"/>
    <a:srgbClr val="4E946F"/>
    <a:srgbClr val="E6E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D7B26C5-4107-4FEC-AEDC-1716B250A1EF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46F890A9-2807-4EBB-B81D-B2AA78EC7F39}" styleName="Dunkle Formatvorlage 2 - Akzent 5/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Designformatvorlage 2 - Akz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5" autoAdjust="0"/>
    <p:restoredTop sz="96395" autoAdjust="0"/>
  </p:normalViewPr>
  <p:slideViewPr>
    <p:cSldViewPr snapToGrid="0" snapToObjects="1">
      <p:cViewPr varScale="1">
        <p:scale>
          <a:sx n="135" d="100"/>
          <a:sy n="135" d="100"/>
        </p:scale>
        <p:origin x="138" y="138"/>
      </p:cViewPr>
      <p:guideLst>
        <p:guide orient="horz" pos="524"/>
        <p:guide orient="horz" pos="2902"/>
        <p:guide pos="345"/>
        <p:guide pos="5366"/>
      </p:guideLst>
    </p:cSldViewPr>
  </p:slideViewPr>
  <p:outlineViewPr>
    <p:cViewPr>
      <p:scale>
        <a:sx n="33" d="100"/>
        <a:sy n="33" d="100"/>
      </p:scale>
      <p:origin x="0" y="-29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-258"/>
    </p:cViewPr>
  </p:sorterViewPr>
  <p:notesViewPr>
    <p:cSldViewPr snapToGrid="0" snapToObjects="1">
      <p:cViewPr>
        <p:scale>
          <a:sx n="100" d="100"/>
          <a:sy n="100" d="100"/>
        </p:scale>
        <p:origin x="1266" y="-1374"/>
      </p:cViewPr>
      <p:guideLst>
        <p:guide orient="horz" pos="3133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89921F-22AD-48EC-B334-254FF44DA7E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199ECB28-DC1B-4A14-A518-88B89D249A16}">
      <dgm:prSet phldrT="[Text]" custT="1"/>
      <dgm:spPr/>
      <dgm:t>
        <a:bodyPr/>
        <a:lstStyle/>
        <a:p>
          <a:r>
            <a:rPr lang="de-DE" sz="1600" dirty="0" smtClean="0"/>
            <a:t>Grundversorgung </a:t>
          </a:r>
          <a:endParaRPr lang="de-DE" sz="1600" dirty="0"/>
        </a:p>
      </dgm:t>
    </dgm:pt>
    <dgm:pt modelId="{0A8FDD91-F10A-4467-9746-9A1504C2858A}" type="parTrans" cxnId="{40786BEA-47FB-4117-ACF7-A3FCD57E11D1}">
      <dgm:prSet/>
      <dgm:spPr/>
      <dgm:t>
        <a:bodyPr/>
        <a:lstStyle/>
        <a:p>
          <a:endParaRPr lang="de-DE"/>
        </a:p>
      </dgm:t>
    </dgm:pt>
    <dgm:pt modelId="{0E0970CC-82BD-4ADC-891E-0068CECF5F7F}" type="sibTrans" cxnId="{40786BEA-47FB-4117-ACF7-A3FCD57E11D1}">
      <dgm:prSet/>
      <dgm:spPr/>
      <dgm:t>
        <a:bodyPr/>
        <a:lstStyle/>
        <a:p>
          <a:endParaRPr lang="de-DE"/>
        </a:p>
      </dgm:t>
    </dgm:pt>
    <dgm:pt modelId="{1FF07F0D-BD43-42FA-911E-25917D1BBD7A}">
      <dgm:prSet phldrT="[Text]" custT="1"/>
      <dgm:spPr/>
      <dgm:t>
        <a:bodyPr/>
        <a:lstStyle/>
        <a:p>
          <a:r>
            <a:rPr lang="de-DE" sz="1400" dirty="0" smtClean="0"/>
            <a:t>Haushalte &amp; KU</a:t>
          </a:r>
          <a:endParaRPr lang="de-DE" sz="1400" dirty="0"/>
        </a:p>
      </dgm:t>
    </dgm:pt>
    <dgm:pt modelId="{1AC14654-D445-4063-B97B-AE86F4A97B1F}" type="parTrans" cxnId="{C05701B2-A915-49A2-9B44-80308FFC77E0}">
      <dgm:prSet/>
      <dgm:spPr/>
      <dgm:t>
        <a:bodyPr/>
        <a:lstStyle/>
        <a:p>
          <a:endParaRPr lang="de-DE"/>
        </a:p>
      </dgm:t>
    </dgm:pt>
    <dgm:pt modelId="{43E026B0-37DC-4762-9787-1E932AC6B3F5}" type="sibTrans" cxnId="{C05701B2-A915-49A2-9B44-80308FFC77E0}">
      <dgm:prSet/>
      <dgm:spPr/>
      <dgm:t>
        <a:bodyPr/>
        <a:lstStyle/>
        <a:p>
          <a:endParaRPr lang="de-DE"/>
        </a:p>
      </dgm:t>
    </dgm:pt>
    <dgm:pt modelId="{5F68ADE7-1BEF-43CA-946D-7389533DBDD8}">
      <dgm:prSet phldrT="[Text]" custT="1"/>
      <dgm:spPr/>
      <dgm:t>
        <a:bodyPr/>
        <a:lstStyle/>
        <a:p>
          <a:r>
            <a:rPr lang="de-DE" sz="1400" dirty="0" smtClean="0"/>
            <a:t>Neukundenpreis (Standardprodukte)</a:t>
          </a:r>
          <a:endParaRPr lang="de-DE" sz="1400" dirty="0"/>
        </a:p>
      </dgm:t>
    </dgm:pt>
    <dgm:pt modelId="{4F4FCD52-3E84-408E-BD04-1AB431501117}" type="parTrans" cxnId="{3E5C14CB-1E22-44FD-A293-F605CBC78E05}">
      <dgm:prSet/>
      <dgm:spPr/>
      <dgm:t>
        <a:bodyPr/>
        <a:lstStyle/>
        <a:p>
          <a:endParaRPr lang="de-DE"/>
        </a:p>
      </dgm:t>
    </dgm:pt>
    <dgm:pt modelId="{9BA4B6D7-221F-4394-8F5C-65645460B8D9}" type="sibTrans" cxnId="{3E5C14CB-1E22-44FD-A293-F605CBC78E05}">
      <dgm:prSet/>
      <dgm:spPr/>
      <dgm:t>
        <a:bodyPr/>
        <a:lstStyle/>
        <a:p>
          <a:endParaRPr lang="de-DE"/>
        </a:p>
      </dgm:t>
    </dgm:pt>
    <dgm:pt modelId="{22A5E76C-CAA4-49B1-9739-0A0A0E86C12D}">
      <dgm:prSet phldrT="[Text]" custT="1"/>
      <dgm:spPr/>
      <dgm:t>
        <a:bodyPr/>
        <a:lstStyle/>
        <a:p>
          <a:r>
            <a:rPr lang="de-DE" sz="1600" dirty="0" smtClean="0"/>
            <a:t>Auffangversorgung</a:t>
          </a:r>
          <a:endParaRPr lang="de-DE" sz="1600" dirty="0"/>
        </a:p>
      </dgm:t>
    </dgm:pt>
    <dgm:pt modelId="{57B4C342-AEAB-4253-9A90-E318E14E3261}" type="parTrans" cxnId="{A8140969-82B8-4F4D-B852-E51008AB0637}">
      <dgm:prSet/>
      <dgm:spPr/>
      <dgm:t>
        <a:bodyPr/>
        <a:lstStyle/>
        <a:p>
          <a:endParaRPr lang="de-DE"/>
        </a:p>
      </dgm:t>
    </dgm:pt>
    <dgm:pt modelId="{FF83C802-1521-4628-B2DC-E1721F13B57A}" type="sibTrans" cxnId="{A8140969-82B8-4F4D-B852-E51008AB0637}">
      <dgm:prSet/>
      <dgm:spPr/>
      <dgm:t>
        <a:bodyPr/>
        <a:lstStyle/>
        <a:p>
          <a:endParaRPr lang="de-DE"/>
        </a:p>
      </dgm:t>
    </dgm:pt>
    <dgm:pt modelId="{86047F20-F3C8-469A-8DE7-5C899616F8E2}">
      <dgm:prSet phldrT="[Text]" custT="1"/>
      <dgm:spPr/>
      <dgm:t>
        <a:bodyPr/>
        <a:lstStyle/>
        <a:p>
          <a:r>
            <a:rPr lang="de-DE" sz="1400" dirty="0" smtClean="0"/>
            <a:t>Vertragsloser Zustand (inkl. nach Marktaustritt)</a:t>
          </a:r>
          <a:endParaRPr lang="de-DE" sz="1400" dirty="0"/>
        </a:p>
      </dgm:t>
    </dgm:pt>
    <dgm:pt modelId="{41696497-916E-4D48-8E8C-7EB3C9B42973}" type="parTrans" cxnId="{F8D8B732-EFA7-4C62-B652-68FF4A2D8220}">
      <dgm:prSet/>
      <dgm:spPr/>
      <dgm:t>
        <a:bodyPr/>
        <a:lstStyle/>
        <a:p>
          <a:endParaRPr lang="de-DE"/>
        </a:p>
      </dgm:t>
    </dgm:pt>
    <dgm:pt modelId="{15F9C3CF-2057-40A6-8D68-85828525D30F}" type="sibTrans" cxnId="{F8D8B732-EFA7-4C62-B652-68FF4A2D8220}">
      <dgm:prSet/>
      <dgm:spPr/>
      <dgm:t>
        <a:bodyPr/>
        <a:lstStyle/>
        <a:p>
          <a:endParaRPr lang="de-DE"/>
        </a:p>
      </dgm:t>
    </dgm:pt>
    <dgm:pt modelId="{1CBB6212-5F64-4356-BF6B-84184A898377}">
      <dgm:prSet phldrT="[Text]" custT="1"/>
      <dgm:spPr/>
      <dgm:t>
        <a:bodyPr/>
        <a:lstStyle/>
        <a:p>
          <a:r>
            <a:rPr lang="de-DE" sz="1400" dirty="0" smtClean="0"/>
            <a:t>Max. 6 Monate</a:t>
          </a:r>
          <a:endParaRPr lang="de-DE" sz="1400" dirty="0"/>
        </a:p>
      </dgm:t>
    </dgm:pt>
    <dgm:pt modelId="{3B93B13D-B248-44F8-BD56-259ED101DDAA}" type="parTrans" cxnId="{13406B86-6480-4E03-ADE1-6B1C6B72AA5F}">
      <dgm:prSet/>
      <dgm:spPr/>
      <dgm:t>
        <a:bodyPr/>
        <a:lstStyle/>
        <a:p>
          <a:endParaRPr lang="de-DE"/>
        </a:p>
      </dgm:t>
    </dgm:pt>
    <dgm:pt modelId="{5AD707B6-6AF8-476F-A8AF-C5D854032CD2}" type="sibTrans" cxnId="{13406B86-6480-4E03-ADE1-6B1C6B72AA5F}">
      <dgm:prSet/>
      <dgm:spPr/>
      <dgm:t>
        <a:bodyPr/>
        <a:lstStyle/>
        <a:p>
          <a:endParaRPr lang="de-DE"/>
        </a:p>
      </dgm:t>
    </dgm:pt>
    <dgm:pt modelId="{C8E7CAA4-1E00-4BE1-821D-5CCA55924A45}">
      <dgm:prSet phldrT="[Text]" custT="1"/>
      <dgm:spPr/>
      <dgm:t>
        <a:bodyPr/>
        <a:lstStyle/>
        <a:p>
          <a:r>
            <a:rPr lang="de-DE" sz="1600" dirty="0" smtClean="0"/>
            <a:t>Gestützter Preis</a:t>
          </a:r>
          <a:endParaRPr lang="de-DE" sz="1600" dirty="0"/>
        </a:p>
      </dgm:t>
    </dgm:pt>
    <dgm:pt modelId="{CBDE9D82-9FAE-4969-A80F-8D0A06C8082A}" type="parTrans" cxnId="{E791AA65-E58F-41E9-B185-9304D8673FB7}">
      <dgm:prSet/>
      <dgm:spPr/>
      <dgm:t>
        <a:bodyPr/>
        <a:lstStyle/>
        <a:p>
          <a:endParaRPr lang="de-DE"/>
        </a:p>
      </dgm:t>
    </dgm:pt>
    <dgm:pt modelId="{2F50DBC0-3E29-4213-A652-472D64B3C144}" type="sibTrans" cxnId="{E791AA65-E58F-41E9-B185-9304D8673FB7}">
      <dgm:prSet/>
      <dgm:spPr/>
      <dgm:t>
        <a:bodyPr/>
        <a:lstStyle/>
        <a:p>
          <a:endParaRPr lang="de-DE"/>
        </a:p>
      </dgm:t>
    </dgm:pt>
    <dgm:pt modelId="{7A94E4DE-29E2-4FAD-B158-140F5182D38E}">
      <dgm:prSet phldrT="[Text]" custT="1"/>
      <dgm:spPr/>
      <dgm:t>
        <a:bodyPr/>
        <a:lstStyle/>
        <a:p>
          <a:r>
            <a:rPr lang="de-DE" sz="1400" dirty="0" smtClean="0"/>
            <a:t>Schutzbedürftige Haushalte gem. </a:t>
          </a:r>
          <a:r>
            <a:rPr lang="de-DE" sz="1400" dirty="0" err="1" smtClean="0"/>
            <a:t>EnDG</a:t>
          </a:r>
          <a:r>
            <a:rPr lang="de-DE" sz="1400" dirty="0" smtClean="0"/>
            <a:t> (OBS)</a:t>
          </a:r>
          <a:endParaRPr lang="de-DE" sz="1400" dirty="0"/>
        </a:p>
      </dgm:t>
    </dgm:pt>
    <dgm:pt modelId="{45798679-E72C-4250-A283-EC3F8FBBB13B}" type="parTrans" cxnId="{02504603-05B7-4CBC-BC40-46C9D94F23FF}">
      <dgm:prSet/>
      <dgm:spPr/>
      <dgm:t>
        <a:bodyPr/>
        <a:lstStyle/>
        <a:p>
          <a:endParaRPr lang="de-DE"/>
        </a:p>
      </dgm:t>
    </dgm:pt>
    <dgm:pt modelId="{9B93F08E-E762-4B71-87D9-A5E0D928E71B}" type="sibTrans" cxnId="{02504603-05B7-4CBC-BC40-46C9D94F23FF}">
      <dgm:prSet/>
      <dgm:spPr/>
      <dgm:t>
        <a:bodyPr/>
        <a:lstStyle/>
        <a:p>
          <a:endParaRPr lang="de-DE"/>
        </a:p>
      </dgm:t>
    </dgm:pt>
    <dgm:pt modelId="{8B28A0C5-6A90-4B53-9ECB-50708A605D76}">
      <dgm:prSet phldrT="[Text]" custT="1"/>
      <dgm:spPr/>
      <dgm:t>
        <a:bodyPr/>
        <a:lstStyle/>
        <a:p>
          <a:r>
            <a:rPr lang="de-DE" sz="1400" dirty="0" smtClean="0"/>
            <a:t>Lieferantenausfall</a:t>
          </a:r>
          <a:endParaRPr lang="de-DE" sz="1400" dirty="0"/>
        </a:p>
      </dgm:t>
    </dgm:pt>
    <dgm:pt modelId="{AD7B0F1F-9351-4D13-953C-F96703471C76}" type="parTrans" cxnId="{F13D9FFB-9544-4DF9-9165-614364E71A01}">
      <dgm:prSet/>
      <dgm:spPr/>
      <dgm:t>
        <a:bodyPr/>
        <a:lstStyle/>
        <a:p>
          <a:endParaRPr lang="de-DE"/>
        </a:p>
      </dgm:t>
    </dgm:pt>
    <dgm:pt modelId="{E4AAD691-C7AE-402B-838D-7BDDA8FF7D61}" type="sibTrans" cxnId="{F13D9FFB-9544-4DF9-9165-614364E71A01}">
      <dgm:prSet/>
      <dgm:spPr/>
      <dgm:t>
        <a:bodyPr/>
        <a:lstStyle/>
        <a:p>
          <a:endParaRPr lang="de-DE"/>
        </a:p>
      </dgm:t>
    </dgm:pt>
    <dgm:pt modelId="{8AF07F1F-118D-4489-A3AE-0C83BC846FA2}">
      <dgm:prSet phldrT="[Text]" custT="1"/>
      <dgm:spPr/>
      <dgm:t>
        <a:bodyPr/>
        <a:lstStyle/>
        <a:p>
          <a:r>
            <a:rPr lang="de-DE" sz="1400" dirty="0" smtClean="0"/>
            <a:t>Ausschreibung: Marktpreis + Aufschlag</a:t>
          </a:r>
          <a:endParaRPr lang="de-DE" sz="1400" dirty="0"/>
        </a:p>
      </dgm:t>
    </dgm:pt>
    <dgm:pt modelId="{5DDC4366-AA8F-4DEE-A8B3-8C3D430B5EFC}" type="parTrans" cxnId="{0BBE82C4-0774-496E-9D47-2B20CD6D688E}">
      <dgm:prSet/>
      <dgm:spPr/>
      <dgm:t>
        <a:bodyPr/>
        <a:lstStyle/>
        <a:p>
          <a:endParaRPr lang="de-DE"/>
        </a:p>
      </dgm:t>
    </dgm:pt>
    <dgm:pt modelId="{A1D86760-2DA5-446E-8280-74D8556AB5C9}" type="sibTrans" cxnId="{0BBE82C4-0774-496E-9D47-2B20CD6D688E}">
      <dgm:prSet/>
      <dgm:spPr/>
      <dgm:t>
        <a:bodyPr/>
        <a:lstStyle/>
        <a:p>
          <a:endParaRPr lang="de-DE"/>
        </a:p>
      </dgm:t>
    </dgm:pt>
    <dgm:pt modelId="{1A30AEFE-8EEF-4973-901C-476F9B66224B}">
      <dgm:prSet phldrT="[Text]" custT="1"/>
      <dgm:spPr/>
      <dgm:t>
        <a:bodyPr/>
        <a:lstStyle/>
        <a:p>
          <a:r>
            <a:rPr lang="de-DE" sz="1400" dirty="0" smtClean="0"/>
            <a:t>Abwicklung analog SKZG: Kontingent 2900 kWh/a, Referenzwerte: unten 5 ct/kWh und oben Quartals-Future (von ECA zu veröffentlichen)</a:t>
          </a:r>
          <a:endParaRPr lang="de-DE" sz="1400" dirty="0"/>
        </a:p>
      </dgm:t>
    </dgm:pt>
    <dgm:pt modelId="{190A48C1-646B-4F84-8DB7-5702B20B415E}" type="parTrans" cxnId="{5720BA8B-3043-47B7-B5FA-169849645D46}">
      <dgm:prSet/>
      <dgm:spPr/>
      <dgm:t>
        <a:bodyPr/>
        <a:lstStyle/>
        <a:p>
          <a:endParaRPr lang="de-DE"/>
        </a:p>
      </dgm:t>
    </dgm:pt>
    <dgm:pt modelId="{F9067E25-612D-4629-AF58-42CFE8B548A6}" type="sibTrans" cxnId="{5720BA8B-3043-47B7-B5FA-169849645D46}">
      <dgm:prSet/>
      <dgm:spPr/>
      <dgm:t>
        <a:bodyPr/>
        <a:lstStyle/>
        <a:p>
          <a:endParaRPr lang="de-DE"/>
        </a:p>
      </dgm:t>
    </dgm:pt>
    <dgm:pt modelId="{74B59BA1-CD13-4E06-BEC3-15AB3C8E08AD}">
      <dgm:prSet phldrT="[Text]"/>
      <dgm:spPr/>
      <dgm:t>
        <a:bodyPr/>
        <a:lstStyle/>
        <a:p>
          <a:r>
            <a:rPr lang="de-DE" dirty="0" smtClean="0">
              <a:solidFill>
                <a:schemeClr val="bg2">
                  <a:lumMod val="75000"/>
                </a:schemeClr>
              </a:solidFill>
            </a:rPr>
            <a:t>Kontrahierungszwang bei Unternehmen</a:t>
          </a:r>
          <a:endParaRPr lang="de-DE" dirty="0">
            <a:solidFill>
              <a:schemeClr val="bg2">
                <a:lumMod val="75000"/>
              </a:schemeClr>
            </a:solidFill>
          </a:endParaRPr>
        </a:p>
      </dgm:t>
    </dgm:pt>
    <dgm:pt modelId="{36BFDFC2-BA3C-4A99-9976-CA84F4AE6E9C}" type="parTrans" cxnId="{7749DF39-38E9-426C-AACC-F4A837C12C9F}">
      <dgm:prSet/>
      <dgm:spPr/>
      <dgm:t>
        <a:bodyPr/>
        <a:lstStyle/>
        <a:p>
          <a:endParaRPr lang="de-DE"/>
        </a:p>
      </dgm:t>
    </dgm:pt>
    <dgm:pt modelId="{5FD7567C-0DAB-4BBB-9F20-3585B14AEEFE}" type="sibTrans" cxnId="{7749DF39-38E9-426C-AACC-F4A837C12C9F}">
      <dgm:prSet/>
      <dgm:spPr/>
      <dgm:t>
        <a:bodyPr/>
        <a:lstStyle/>
        <a:p>
          <a:endParaRPr lang="de-DE"/>
        </a:p>
      </dgm:t>
    </dgm:pt>
    <dgm:pt modelId="{0ACE6A0A-7195-44DD-812C-CDE8B6D84A39}">
      <dgm:prSet phldrT="[Text]"/>
      <dgm:spPr/>
      <dgm:t>
        <a:bodyPr/>
        <a:lstStyle/>
        <a:p>
          <a:r>
            <a:rPr lang="de-DE" dirty="0" smtClean="0">
              <a:solidFill>
                <a:schemeClr val="tx1">
                  <a:lumMod val="50000"/>
                  <a:lumOff val="50000"/>
                </a:schemeClr>
              </a:solidFill>
            </a:rPr>
            <a:t>Mittlere &amp; große Unternehmen bis 1 </a:t>
          </a:r>
          <a:r>
            <a:rPr lang="de-DE" dirty="0" err="1" smtClean="0">
              <a:solidFill>
                <a:schemeClr val="tx1">
                  <a:lumMod val="50000"/>
                  <a:lumOff val="50000"/>
                </a:schemeClr>
              </a:solidFill>
            </a:rPr>
            <a:t>GWh</a:t>
          </a:r>
          <a:r>
            <a:rPr lang="de-DE" dirty="0" smtClean="0">
              <a:solidFill>
                <a:schemeClr val="tx1">
                  <a:lumMod val="50000"/>
                  <a:lumOff val="50000"/>
                </a:schemeClr>
              </a:solidFill>
            </a:rPr>
            <a:t>/a</a:t>
          </a:r>
          <a:endParaRPr lang="de-DE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26E839BF-1339-435F-8277-CDBC6EB97FA6}" type="parTrans" cxnId="{01C6CF7F-7AA0-47DF-BADC-62F1368F0B57}">
      <dgm:prSet/>
      <dgm:spPr/>
      <dgm:t>
        <a:bodyPr/>
        <a:lstStyle/>
        <a:p>
          <a:endParaRPr lang="de-DE"/>
        </a:p>
      </dgm:t>
    </dgm:pt>
    <dgm:pt modelId="{E6556F3F-FAFA-454E-AB58-3E306A1BFD3B}" type="sibTrans" cxnId="{01C6CF7F-7AA0-47DF-BADC-62F1368F0B57}">
      <dgm:prSet/>
      <dgm:spPr/>
      <dgm:t>
        <a:bodyPr/>
        <a:lstStyle/>
        <a:p>
          <a:endParaRPr lang="de-DE"/>
        </a:p>
      </dgm:t>
    </dgm:pt>
    <dgm:pt modelId="{DB99B70E-8D3A-400A-9ABD-76478946EA32}">
      <dgm:prSet phldrT="[Text]"/>
      <dgm:spPr/>
      <dgm:t>
        <a:bodyPr/>
        <a:lstStyle/>
        <a:p>
          <a:r>
            <a:rPr lang="de-DE" dirty="0" smtClean="0">
              <a:solidFill>
                <a:schemeClr val="tx1">
                  <a:lumMod val="50000"/>
                  <a:lumOff val="50000"/>
                </a:schemeClr>
              </a:solidFill>
            </a:rPr>
            <a:t>Max. 6 Monate</a:t>
          </a:r>
          <a:endParaRPr lang="de-DE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D4784F5D-D538-43F9-86F7-794B18F66365}" type="parTrans" cxnId="{FDEB6829-8606-43BB-AE09-81BC0FD48011}">
      <dgm:prSet/>
      <dgm:spPr/>
      <dgm:t>
        <a:bodyPr/>
        <a:lstStyle/>
        <a:p>
          <a:endParaRPr lang="de-DE"/>
        </a:p>
      </dgm:t>
    </dgm:pt>
    <dgm:pt modelId="{2A274139-1A7A-4D66-BE3E-3A561341B293}" type="sibTrans" cxnId="{FDEB6829-8606-43BB-AE09-81BC0FD48011}">
      <dgm:prSet/>
      <dgm:spPr/>
      <dgm:t>
        <a:bodyPr/>
        <a:lstStyle/>
        <a:p>
          <a:endParaRPr lang="de-DE"/>
        </a:p>
      </dgm:t>
    </dgm:pt>
    <dgm:pt modelId="{27E87735-4A73-4D25-9019-390AA07DD1C1}">
      <dgm:prSet phldrT="[Text]"/>
      <dgm:spPr/>
      <dgm:t>
        <a:bodyPr/>
        <a:lstStyle/>
        <a:p>
          <a:r>
            <a:rPr lang="de-DE" dirty="0" smtClean="0">
              <a:solidFill>
                <a:schemeClr val="tx1">
                  <a:lumMod val="50000"/>
                  <a:lumOff val="50000"/>
                </a:schemeClr>
              </a:solidFill>
            </a:rPr>
            <a:t>3 Ablehnungen von Lieferanten</a:t>
          </a:r>
          <a:endParaRPr lang="de-DE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E39F53AB-6162-4273-8DC0-9C43483614CB}" type="parTrans" cxnId="{9234FCED-A782-4E82-8DFF-CF5BDC07D702}">
      <dgm:prSet/>
      <dgm:spPr/>
      <dgm:t>
        <a:bodyPr/>
        <a:lstStyle/>
        <a:p>
          <a:endParaRPr lang="de-DE"/>
        </a:p>
      </dgm:t>
    </dgm:pt>
    <dgm:pt modelId="{DD862AA5-9322-4D0C-A973-A8CFAEAF0B85}" type="sibTrans" cxnId="{9234FCED-A782-4E82-8DFF-CF5BDC07D702}">
      <dgm:prSet/>
      <dgm:spPr/>
      <dgm:t>
        <a:bodyPr/>
        <a:lstStyle/>
        <a:p>
          <a:endParaRPr lang="de-DE"/>
        </a:p>
      </dgm:t>
    </dgm:pt>
    <dgm:pt modelId="{3C710949-C90C-4FBF-9895-191CB67DF11A}">
      <dgm:prSet phldrT="[Text]"/>
      <dgm:spPr/>
      <dgm:t>
        <a:bodyPr/>
        <a:lstStyle/>
        <a:p>
          <a:r>
            <a:rPr lang="de-DE" dirty="0" smtClean="0">
              <a:solidFill>
                <a:schemeClr val="tx1">
                  <a:lumMod val="50000"/>
                  <a:lumOff val="50000"/>
                </a:schemeClr>
              </a:solidFill>
            </a:rPr>
            <a:t>Marktpreis</a:t>
          </a:r>
          <a:endParaRPr lang="de-DE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6475264A-F52E-4EC2-90FE-9AC8F813DDC4}" type="parTrans" cxnId="{2DD2C17D-4D7C-4CD3-849C-9E634C6FFA46}">
      <dgm:prSet/>
      <dgm:spPr/>
      <dgm:t>
        <a:bodyPr/>
        <a:lstStyle/>
        <a:p>
          <a:endParaRPr lang="de-DE"/>
        </a:p>
      </dgm:t>
    </dgm:pt>
    <dgm:pt modelId="{86950A91-314E-4A5A-A9F5-DB2D2AD3E10A}" type="sibTrans" cxnId="{2DD2C17D-4D7C-4CD3-849C-9E634C6FFA46}">
      <dgm:prSet/>
      <dgm:spPr/>
      <dgm:t>
        <a:bodyPr/>
        <a:lstStyle/>
        <a:p>
          <a:endParaRPr lang="de-DE"/>
        </a:p>
      </dgm:t>
    </dgm:pt>
    <dgm:pt modelId="{1E70D575-27EB-480F-90D0-91ECFCE82BD1}" type="pres">
      <dgm:prSet presAssocID="{2789921F-22AD-48EC-B334-254FF44DA7E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EA63FAF2-17BA-4124-938D-AD05555DA60E}" type="pres">
      <dgm:prSet presAssocID="{199ECB28-DC1B-4A14-A518-88B89D249A16}" presName="composite" presStyleCnt="0"/>
      <dgm:spPr/>
    </dgm:pt>
    <dgm:pt modelId="{6BC42127-56CD-4719-90A9-67E938672BDA}" type="pres">
      <dgm:prSet presAssocID="{199ECB28-DC1B-4A14-A518-88B89D249A16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510944B-507B-4200-A6F7-0495E9FEA8F5}" type="pres">
      <dgm:prSet presAssocID="{199ECB28-DC1B-4A14-A518-88B89D249A16}" presName="desTx" presStyleLbl="alignAccFollowNode1" presStyleIdx="0" presStyleCnt="4" custLinFactNeighborX="-667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6077358-DE46-4C93-A42B-BA334F760938}" type="pres">
      <dgm:prSet presAssocID="{0E0970CC-82BD-4ADC-891E-0068CECF5F7F}" presName="space" presStyleCnt="0"/>
      <dgm:spPr/>
    </dgm:pt>
    <dgm:pt modelId="{3ED32071-D316-4D6B-8612-35ACE48B169F}" type="pres">
      <dgm:prSet presAssocID="{22A5E76C-CAA4-49B1-9739-0A0A0E86C12D}" presName="composite" presStyleCnt="0"/>
      <dgm:spPr/>
    </dgm:pt>
    <dgm:pt modelId="{EFB836FB-96BE-4FC7-BFD1-E96A64E4FA09}" type="pres">
      <dgm:prSet presAssocID="{22A5E76C-CAA4-49B1-9739-0A0A0E86C12D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345F1FD-5F74-4026-9FF9-2C343C860B46}" type="pres">
      <dgm:prSet presAssocID="{22A5E76C-CAA4-49B1-9739-0A0A0E86C12D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78ABD44-62E7-4872-B152-D233FC30D288}" type="pres">
      <dgm:prSet presAssocID="{FF83C802-1521-4628-B2DC-E1721F13B57A}" presName="space" presStyleCnt="0"/>
      <dgm:spPr/>
    </dgm:pt>
    <dgm:pt modelId="{08236E7A-22CA-42B5-BBAA-E7EC870FDEA4}" type="pres">
      <dgm:prSet presAssocID="{C8E7CAA4-1E00-4BE1-821D-5CCA55924A45}" presName="composite" presStyleCnt="0"/>
      <dgm:spPr/>
    </dgm:pt>
    <dgm:pt modelId="{1756E9F1-C399-4098-BCA2-D86B869E288A}" type="pres">
      <dgm:prSet presAssocID="{C8E7CAA4-1E00-4BE1-821D-5CCA55924A45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3D15E16-89B7-47B4-A308-BB8BA7F192B0}" type="pres">
      <dgm:prSet presAssocID="{C8E7CAA4-1E00-4BE1-821D-5CCA55924A45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36154B7-437F-4763-B8B2-0D98984C1922}" type="pres">
      <dgm:prSet presAssocID="{2F50DBC0-3E29-4213-A652-472D64B3C144}" presName="space" presStyleCnt="0"/>
      <dgm:spPr/>
    </dgm:pt>
    <dgm:pt modelId="{13A4A60D-5E01-4181-86BB-EFA04C79DF4B}" type="pres">
      <dgm:prSet presAssocID="{74B59BA1-CD13-4E06-BEC3-15AB3C8E08AD}" presName="composite" presStyleCnt="0"/>
      <dgm:spPr/>
    </dgm:pt>
    <dgm:pt modelId="{A72D3C56-9FF0-4CB8-B697-A0C98633941D}" type="pres">
      <dgm:prSet presAssocID="{74B59BA1-CD13-4E06-BEC3-15AB3C8E08AD}" presName="parTx" presStyleLbl="alignNode1" presStyleIdx="3" presStyleCnt="4" custScaleX="673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2FF7358-5E50-47A0-B00D-18A5E3F56FEC}" type="pres">
      <dgm:prSet presAssocID="{74B59BA1-CD13-4E06-BEC3-15AB3C8E08AD}" presName="desTx" presStyleLbl="alignAccFollowNode1" presStyleIdx="3" presStyleCnt="4" custScaleX="6805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C57AC955-6BBB-46C6-8CEA-5A18474ADBD0}" type="presOf" srcId="{199ECB28-DC1B-4A14-A518-88B89D249A16}" destId="{6BC42127-56CD-4719-90A9-67E938672BDA}" srcOrd="0" destOrd="0" presId="urn:microsoft.com/office/officeart/2005/8/layout/hList1"/>
    <dgm:cxn modelId="{A8140969-82B8-4F4D-B852-E51008AB0637}" srcId="{2789921F-22AD-48EC-B334-254FF44DA7EB}" destId="{22A5E76C-CAA4-49B1-9739-0A0A0E86C12D}" srcOrd="1" destOrd="0" parTransId="{57B4C342-AEAB-4253-9A90-E318E14E3261}" sibTransId="{FF83C802-1521-4628-B2DC-E1721F13B57A}"/>
    <dgm:cxn modelId="{5720BA8B-3043-47B7-B5FA-169849645D46}" srcId="{C8E7CAA4-1E00-4BE1-821D-5CCA55924A45}" destId="{1A30AEFE-8EEF-4973-901C-476F9B66224B}" srcOrd="1" destOrd="0" parTransId="{190A48C1-646B-4F84-8DB7-5702B20B415E}" sibTransId="{F9067E25-612D-4629-AF58-42CFE8B548A6}"/>
    <dgm:cxn modelId="{02D5EE12-1665-4300-9688-CFA64B628342}" type="presOf" srcId="{7A94E4DE-29E2-4FAD-B158-140F5182D38E}" destId="{C3D15E16-89B7-47B4-A308-BB8BA7F192B0}" srcOrd="0" destOrd="0" presId="urn:microsoft.com/office/officeart/2005/8/layout/hList1"/>
    <dgm:cxn modelId="{AD0E00E0-8B93-4D8F-9985-C6EE3BA2D232}" type="presOf" srcId="{8AF07F1F-118D-4489-A3AE-0C83BC846FA2}" destId="{6345F1FD-5F74-4026-9FF9-2C343C860B46}" srcOrd="0" destOrd="3" presId="urn:microsoft.com/office/officeart/2005/8/layout/hList1"/>
    <dgm:cxn modelId="{24A8629E-0B92-4956-A90F-8BA7EAB24AF6}" type="presOf" srcId="{DB99B70E-8D3A-400A-9ABD-76478946EA32}" destId="{92FF7358-5E50-47A0-B00D-18A5E3F56FEC}" srcOrd="0" destOrd="3" presId="urn:microsoft.com/office/officeart/2005/8/layout/hList1"/>
    <dgm:cxn modelId="{7749DF39-38E9-426C-AACC-F4A837C12C9F}" srcId="{2789921F-22AD-48EC-B334-254FF44DA7EB}" destId="{74B59BA1-CD13-4E06-BEC3-15AB3C8E08AD}" srcOrd="3" destOrd="0" parTransId="{36BFDFC2-BA3C-4A99-9976-CA84F4AE6E9C}" sibTransId="{5FD7567C-0DAB-4BBB-9F20-3585B14AEEFE}"/>
    <dgm:cxn modelId="{FDEB6829-8606-43BB-AE09-81BC0FD48011}" srcId="{74B59BA1-CD13-4E06-BEC3-15AB3C8E08AD}" destId="{DB99B70E-8D3A-400A-9ABD-76478946EA32}" srcOrd="3" destOrd="0" parTransId="{D4784F5D-D538-43F9-86F7-794B18F66365}" sibTransId="{2A274139-1A7A-4D66-BE3E-3A561341B293}"/>
    <dgm:cxn modelId="{2DCE064F-FCCC-419D-93EE-8E82E0658F2D}" type="presOf" srcId="{8B28A0C5-6A90-4B53-9ECB-50708A605D76}" destId="{6345F1FD-5F74-4026-9FF9-2C343C860B46}" srcOrd="0" destOrd="1" presId="urn:microsoft.com/office/officeart/2005/8/layout/hList1"/>
    <dgm:cxn modelId="{E791AA65-E58F-41E9-B185-9304D8673FB7}" srcId="{2789921F-22AD-48EC-B334-254FF44DA7EB}" destId="{C8E7CAA4-1E00-4BE1-821D-5CCA55924A45}" srcOrd="2" destOrd="0" parTransId="{CBDE9D82-9FAE-4969-A80F-8D0A06C8082A}" sibTransId="{2F50DBC0-3E29-4213-A652-472D64B3C144}"/>
    <dgm:cxn modelId="{F13AED1C-C4A5-4CBD-B76B-D002573C64FB}" type="presOf" srcId="{2789921F-22AD-48EC-B334-254FF44DA7EB}" destId="{1E70D575-27EB-480F-90D0-91ECFCE82BD1}" srcOrd="0" destOrd="0" presId="urn:microsoft.com/office/officeart/2005/8/layout/hList1"/>
    <dgm:cxn modelId="{F8D8B732-EFA7-4C62-B652-68FF4A2D8220}" srcId="{22A5E76C-CAA4-49B1-9739-0A0A0E86C12D}" destId="{86047F20-F3C8-469A-8DE7-5C899616F8E2}" srcOrd="0" destOrd="0" parTransId="{41696497-916E-4D48-8E8C-7EB3C9B42973}" sibTransId="{15F9C3CF-2057-40A6-8D68-85828525D30F}"/>
    <dgm:cxn modelId="{4F3EE681-6C02-4820-975C-175DF989874E}" type="presOf" srcId="{86047F20-F3C8-469A-8DE7-5C899616F8E2}" destId="{6345F1FD-5F74-4026-9FF9-2C343C860B46}" srcOrd="0" destOrd="0" presId="urn:microsoft.com/office/officeart/2005/8/layout/hList1"/>
    <dgm:cxn modelId="{2DD2C17D-4D7C-4CD3-849C-9E634C6FFA46}" srcId="{74B59BA1-CD13-4E06-BEC3-15AB3C8E08AD}" destId="{3C710949-C90C-4FBF-9895-191CB67DF11A}" srcOrd="2" destOrd="0" parTransId="{6475264A-F52E-4EC2-90FE-9AC8F813DDC4}" sibTransId="{86950A91-314E-4A5A-A9F5-DB2D2AD3E10A}"/>
    <dgm:cxn modelId="{F13D9FFB-9544-4DF9-9165-614364E71A01}" srcId="{22A5E76C-CAA4-49B1-9739-0A0A0E86C12D}" destId="{8B28A0C5-6A90-4B53-9ECB-50708A605D76}" srcOrd="1" destOrd="0" parTransId="{AD7B0F1F-9351-4D13-953C-F96703471C76}" sibTransId="{E4AAD691-C7AE-402B-838D-7BDDA8FF7D61}"/>
    <dgm:cxn modelId="{0A3D4D88-4B84-4942-903A-EB151FD9CAB7}" type="presOf" srcId="{22A5E76C-CAA4-49B1-9739-0A0A0E86C12D}" destId="{EFB836FB-96BE-4FC7-BFD1-E96A64E4FA09}" srcOrd="0" destOrd="0" presId="urn:microsoft.com/office/officeart/2005/8/layout/hList1"/>
    <dgm:cxn modelId="{01C6CF7F-7AA0-47DF-BADC-62F1368F0B57}" srcId="{74B59BA1-CD13-4E06-BEC3-15AB3C8E08AD}" destId="{0ACE6A0A-7195-44DD-812C-CDE8B6D84A39}" srcOrd="0" destOrd="0" parTransId="{26E839BF-1339-435F-8277-CDBC6EB97FA6}" sibTransId="{E6556F3F-FAFA-454E-AB58-3E306A1BFD3B}"/>
    <dgm:cxn modelId="{9234FCED-A782-4E82-8DFF-CF5BDC07D702}" srcId="{74B59BA1-CD13-4E06-BEC3-15AB3C8E08AD}" destId="{27E87735-4A73-4D25-9019-390AA07DD1C1}" srcOrd="1" destOrd="0" parTransId="{E39F53AB-6162-4273-8DC0-9C43483614CB}" sibTransId="{DD862AA5-9322-4D0C-A973-A8CFAEAF0B85}"/>
    <dgm:cxn modelId="{5BA6EC99-8F0E-408A-ADA5-AC866AC2EF48}" type="presOf" srcId="{0ACE6A0A-7195-44DD-812C-CDE8B6D84A39}" destId="{92FF7358-5E50-47A0-B00D-18A5E3F56FEC}" srcOrd="0" destOrd="0" presId="urn:microsoft.com/office/officeart/2005/8/layout/hList1"/>
    <dgm:cxn modelId="{98E69516-9810-4FBE-9541-640CFD775F3F}" type="presOf" srcId="{1CBB6212-5F64-4356-BF6B-84184A898377}" destId="{6345F1FD-5F74-4026-9FF9-2C343C860B46}" srcOrd="0" destOrd="2" presId="urn:microsoft.com/office/officeart/2005/8/layout/hList1"/>
    <dgm:cxn modelId="{7ECC5FEF-A7D9-404D-82C9-C5A8B7496DBD}" type="presOf" srcId="{27E87735-4A73-4D25-9019-390AA07DD1C1}" destId="{92FF7358-5E50-47A0-B00D-18A5E3F56FEC}" srcOrd="0" destOrd="1" presId="urn:microsoft.com/office/officeart/2005/8/layout/hList1"/>
    <dgm:cxn modelId="{02504603-05B7-4CBC-BC40-46C9D94F23FF}" srcId="{C8E7CAA4-1E00-4BE1-821D-5CCA55924A45}" destId="{7A94E4DE-29E2-4FAD-B158-140F5182D38E}" srcOrd="0" destOrd="0" parTransId="{45798679-E72C-4250-A283-EC3F8FBBB13B}" sibTransId="{9B93F08E-E762-4B71-87D9-A5E0D928E71B}"/>
    <dgm:cxn modelId="{40786BEA-47FB-4117-ACF7-A3FCD57E11D1}" srcId="{2789921F-22AD-48EC-B334-254FF44DA7EB}" destId="{199ECB28-DC1B-4A14-A518-88B89D249A16}" srcOrd="0" destOrd="0" parTransId="{0A8FDD91-F10A-4467-9746-9A1504C2858A}" sibTransId="{0E0970CC-82BD-4ADC-891E-0068CECF5F7F}"/>
    <dgm:cxn modelId="{0BBE82C4-0774-496E-9D47-2B20CD6D688E}" srcId="{22A5E76C-CAA4-49B1-9739-0A0A0E86C12D}" destId="{8AF07F1F-118D-4489-A3AE-0C83BC846FA2}" srcOrd="3" destOrd="0" parTransId="{5DDC4366-AA8F-4DEE-A8B3-8C3D430B5EFC}" sibTransId="{A1D86760-2DA5-446E-8280-74D8556AB5C9}"/>
    <dgm:cxn modelId="{3E5C14CB-1E22-44FD-A293-F605CBC78E05}" srcId="{199ECB28-DC1B-4A14-A518-88B89D249A16}" destId="{5F68ADE7-1BEF-43CA-946D-7389533DBDD8}" srcOrd="1" destOrd="0" parTransId="{4F4FCD52-3E84-408E-BD04-1AB431501117}" sibTransId="{9BA4B6D7-221F-4394-8F5C-65645460B8D9}"/>
    <dgm:cxn modelId="{28B55ABF-D0DB-4CC0-978A-B571D25F374F}" type="presOf" srcId="{3C710949-C90C-4FBF-9895-191CB67DF11A}" destId="{92FF7358-5E50-47A0-B00D-18A5E3F56FEC}" srcOrd="0" destOrd="2" presId="urn:microsoft.com/office/officeart/2005/8/layout/hList1"/>
    <dgm:cxn modelId="{C05701B2-A915-49A2-9B44-80308FFC77E0}" srcId="{199ECB28-DC1B-4A14-A518-88B89D249A16}" destId="{1FF07F0D-BD43-42FA-911E-25917D1BBD7A}" srcOrd="0" destOrd="0" parTransId="{1AC14654-D445-4063-B97B-AE86F4A97B1F}" sibTransId="{43E026B0-37DC-4762-9787-1E932AC6B3F5}"/>
    <dgm:cxn modelId="{2A7C4209-E8A2-4479-8117-A5E7551E5794}" type="presOf" srcId="{5F68ADE7-1BEF-43CA-946D-7389533DBDD8}" destId="{0510944B-507B-4200-A6F7-0495E9FEA8F5}" srcOrd="0" destOrd="1" presId="urn:microsoft.com/office/officeart/2005/8/layout/hList1"/>
    <dgm:cxn modelId="{CB946D34-0546-4F18-A6FD-66CFE1F2F15A}" type="presOf" srcId="{1A30AEFE-8EEF-4973-901C-476F9B66224B}" destId="{C3D15E16-89B7-47B4-A308-BB8BA7F192B0}" srcOrd="0" destOrd="1" presId="urn:microsoft.com/office/officeart/2005/8/layout/hList1"/>
    <dgm:cxn modelId="{3C78699D-57B5-45AC-B301-92782F4D0CA3}" type="presOf" srcId="{74B59BA1-CD13-4E06-BEC3-15AB3C8E08AD}" destId="{A72D3C56-9FF0-4CB8-B697-A0C98633941D}" srcOrd="0" destOrd="0" presId="urn:microsoft.com/office/officeart/2005/8/layout/hList1"/>
    <dgm:cxn modelId="{42FBD256-6E79-49D0-BF32-670AC415C6FA}" type="presOf" srcId="{1FF07F0D-BD43-42FA-911E-25917D1BBD7A}" destId="{0510944B-507B-4200-A6F7-0495E9FEA8F5}" srcOrd="0" destOrd="0" presId="urn:microsoft.com/office/officeart/2005/8/layout/hList1"/>
    <dgm:cxn modelId="{13406B86-6480-4E03-ADE1-6B1C6B72AA5F}" srcId="{22A5E76C-CAA4-49B1-9739-0A0A0E86C12D}" destId="{1CBB6212-5F64-4356-BF6B-84184A898377}" srcOrd="2" destOrd="0" parTransId="{3B93B13D-B248-44F8-BD56-259ED101DDAA}" sibTransId="{5AD707B6-6AF8-476F-A8AF-C5D854032CD2}"/>
    <dgm:cxn modelId="{EFBF7B97-D36C-4D43-BB30-3A3C07468F3E}" type="presOf" srcId="{C8E7CAA4-1E00-4BE1-821D-5CCA55924A45}" destId="{1756E9F1-C399-4098-BCA2-D86B869E288A}" srcOrd="0" destOrd="0" presId="urn:microsoft.com/office/officeart/2005/8/layout/hList1"/>
    <dgm:cxn modelId="{2331B5F5-B45D-4E9B-8BA1-4C650B07A12A}" type="presParOf" srcId="{1E70D575-27EB-480F-90D0-91ECFCE82BD1}" destId="{EA63FAF2-17BA-4124-938D-AD05555DA60E}" srcOrd="0" destOrd="0" presId="urn:microsoft.com/office/officeart/2005/8/layout/hList1"/>
    <dgm:cxn modelId="{5A542881-17F3-447D-8836-7F3DC06BAC73}" type="presParOf" srcId="{EA63FAF2-17BA-4124-938D-AD05555DA60E}" destId="{6BC42127-56CD-4719-90A9-67E938672BDA}" srcOrd="0" destOrd="0" presId="urn:microsoft.com/office/officeart/2005/8/layout/hList1"/>
    <dgm:cxn modelId="{35719D12-0483-48FA-9688-176139849855}" type="presParOf" srcId="{EA63FAF2-17BA-4124-938D-AD05555DA60E}" destId="{0510944B-507B-4200-A6F7-0495E9FEA8F5}" srcOrd="1" destOrd="0" presId="urn:microsoft.com/office/officeart/2005/8/layout/hList1"/>
    <dgm:cxn modelId="{8C314AA7-1D24-43EE-BA45-D7238F27B263}" type="presParOf" srcId="{1E70D575-27EB-480F-90D0-91ECFCE82BD1}" destId="{A6077358-DE46-4C93-A42B-BA334F760938}" srcOrd="1" destOrd="0" presId="urn:microsoft.com/office/officeart/2005/8/layout/hList1"/>
    <dgm:cxn modelId="{CDDE7502-EAD8-480B-9CEA-5014F9219FEF}" type="presParOf" srcId="{1E70D575-27EB-480F-90D0-91ECFCE82BD1}" destId="{3ED32071-D316-4D6B-8612-35ACE48B169F}" srcOrd="2" destOrd="0" presId="urn:microsoft.com/office/officeart/2005/8/layout/hList1"/>
    <dgm:cxn modelId="{E65C3ABB-5D59-461C-A5B6-BA80BFCCD0E4}" type="presParOf" srcId="{3ED32071-D316-4D6B-8612-35ACE48B169F}" destId="{EFB836FB-96BE-4FC7-BFD1-E96A64E4FA09}" srcOrd="0" destOrd="0" presId="urn:microsoft.com/office/officeart/2005/8/layout/hList1"/>
    <dgm:cxn modelId="{30602603-DE93-4D8F-B5F1-77852FE37CE1}" type="presParOf" srcId="{3ED32071-D316-4D6B-8612-35ACE48B169F}" destId="{6345F1FD-5F74-4026-9FF9-2C343C860B46}" srcOrd="1" destOrd="0" presId="urn:microsoft.com/office/officeart/2005/8/layout/hList1"/>
    <dgm:cxn modelId="{ECABB929-5B24-4878-923E-647C306CDDA9}" type="presParOf" srcId="{1E70D575-27EB-480F-90D0-91ECFCE82BD1}" destId="{B78ABD44-62E7-4872-B152-D233FC30D288}" srcOrd="3" destOrd="0" presId="urn:microsoft.com/office/officeart/2005/8/layout/hList1"/>
    <dgm:cxn modelId="{8812EA8D-FC84-44E2-93EB-BE8F02FA8FF5}" type="presParOf" srcId="{1E70D575-27EB-480F-90D0-91ECFCE82BD1}" destId="{08236E7A-22CA-42B5-BBAA-E7EC870FDEA4}" srcOrd="4" destOrd="0" presId="urn:microsoft.com/office/officeart/2005/8/layout/hList1"/>
    <dgm:cxn modelId="{27691B57-CE01-4964-9166-958C717A0F1B}" type="presParOf" srcId="{08236E7A-22CA-42B5-BBAA-E7EC870FDEA4}" destId="{1756E9F1-C399-4098-BCA2-D86B869E288A}" srcOrd="0" destOrd="0" presId="urn:microsoft.com/office/officeart/2005/8/layout/hList1"/>
    <dgm:cxn modelId="{BC4C1169-983F-45F2-B220-75D29BC6E745}" type="presParOf" srcId="{08236E7A-22CA-42B5-BBAA-E7EC870FDEA4}" destId="{C3D15E16-89B7-47B4-A308-BB8BA7F192B0}" srcOrd="1" destOrd="0" presId="urn:microsoft.com/office/officeart/2005/8/layout/hList1"/>
    <dgm:cxn modelId="{DE90CCC6-2E51-4601-B395-3B967EA415F2}" type="presParOf" srcId="{1E70D575-27EB-480F-90D0-91ECFCE82BD1}" destId="{036154B7-437F-4763-B8B2-0D98984C1922}" srcOrd="5" destOrd="0" presId="urn:microsoft.com/office/officeart/2005/8/layout/hList1"/>
    <dgm:cxn modelId="{47B42792-AC06-4AC5-A488-7E89CFF0F500}" type="presParOf" srcId="{1E70D575-27EB-480F-90D0-91ECFCE82BD1}" destId="{13A4A60D-5E01-4181-86BB-EFA04C79DF4B}" srcOrd="6" destOrd="0" presId="urn:microsoft.com/office/officeart/2005/8/layout/hList1"/>
    <dgm:cxn modelId="{AC3B1E94-2698-453A-9226-DDBAE146EFD1}" type="presParOf" srcId="{13A4A60D-5E01-4181-86BB-EFA04C79DF4B}" destId="{A72D3C56-9FF0-4CB8-B697-A0C98633941D}" srcOrd="0" destOrd="0" presId="urn:microsoft.com/office/officeart/2005/8/layout/hList1"/>
    <dgm:cxn modelId="{16D45A56-16D8-48B4-90A1-17528A13BCA2}" type="presParOf" srcId="{13A4A60D-5E01-4181-86BB-EFA04C79DF4B}" destId="{92FF7358-5E50-47A0-B00D-18A5E3F56FE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C42127-56CD-4719-90A9-67E938672BDA}">
      <dsp:nvSpPr>
        <dsp:cNvPr id="0" name=""/>
        <dsp:cNvSpPr/>
      </dsp:nvSpPr>
      <dsp:spPr>
        <a:xfrm>
          <a:off x="3602" y="476042"/>
          <a:ext cx="1991236" cy="5070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Grundversorgung </a:t>
          </a:r>
          <a:endParaRPr lang="de-DE" sz="1600" kern="1200" dirty="0"/>
        </a:p>
      </dsp:txBody>
      <dsp:txXfrm>
        <a:off x="3602" y="476042"/>
        <a:ext cx="1991236" cy="507087"/>
      </dsp:txXfrm>
    </dsp:sp>
    <dsp:sp modelId="{0510944B-507B-4200-A6F7-0495E9FEA8F5}">
      <dsp:nvSpPr>
        <dsp:cNvPr id="0" name=""/>
        <dsp:cNvSpPr/>
      </dsp:nvSpPr>
      <dsp:spPr>
        <a:xfrm>
          <a:off x="0" y="983129"/>
          <a:ext cx="1991236" cy="23927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smtClean="0"/>
            <a:t>Haushalte &amp; KU</a:t>
          </a:r>
          <a:endParaRPr lang="de-D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smtClean="0"/>
            <a:t>Neukundenpreis (Standardprodukte)</a:t>
          </a:r>
          <a:endParaRPr lang="de-DE" sz="1400" kern="1200" dirty="0"/>
        </a:p>
      </dsp:txBody>
      <dsp:txXfrm>
        <a:off x="0" y="983129"/>
        <a:ext cx="1991236" cy="2392717"/>
      </dsp:txXfrm>
    </dsp:sp>
    <dsp:sp modelId="{EFB836FB-96BE-4FC7-BFD1-E96A64E4FA09}">
      <dsp:nvSpPr>
        <dsp:cNvPr id="0" name=""/>
        <dsp:cNvSpPr/>
      </dsp:nvSpPr>
      <dsp:spPr>
        <a:xfrm>
          <a:off x="2273612" y="476042"/>
          <a:ext cx="1991236" cy="5070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Auffangversorgung</a:t>
          </a:r>
          <a:endParaRPr lang="de-DE" sz="1600" kern="1200" dirty="0"/>
        </a:p>
      </dsp:txBody>
      <dsp:txXfrm>
        <a:off x="2273612" y="476042"/>
        <a:ext cx="1991236" cy="507087"/>
      </dsp:txXfrm>
    </dsp:sp>
    <dsp:sp modelId="{6345F1FD-5F74-4026-9FF9-2C343C860B46}">
      <dsp:nvSpPr>
        <dsp:cNvPr id="0" name=""/>
        <dsp:cNvSpPr/>
      </dsp:nvSpPr>
      <dsp:spPr>
        <a:xfrm>
          <a:off x="2273612" y="983129"/>
          <a:ext cx="1991236" cy="23927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smtClean="0"/>
            <a:t>Vertragsloser Zustand (inkl. nach Marktaustritt)</a:t>
          </a:r>
          <a:endParaRPr lang="de-D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smtClean="0"/>
            <a:t>Lieferantenausfall</a:t>
          </a:r>
          <a:endParaRPr lang="de-D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smtClean="0"/>
            <a:t>Max. 6 Monate</a:t>
          </a:r>
          <a:endParaRPr lang="de-D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smtClean="0"/>
            <a:t>Ausschreibung: Marktpreis + Aufschlag</a:t>
          </a:r>
          <a:endParaRPr lang="de-DE" sz="1400" kern="1200" dirty="0"/>
        </a:p>
      </dsp:txBody>
      <dsp:txXfrm>
        <a:off x="2273612" y="983129"/>
        <a:ext cx="1991236" cy="2392717"/>
      </dsp:txXfrm>
    </dsp:sp>
    <dsp:sp modelId="{1756E9F1-C399-4098-BCA2-D86B869E288A}">
      <dsp:nvSpPr>
        <dsp:cNvPr id="0" name=""/>
        <dsp:cNvSpPr/>
      </dsp:nvSpPr>
      <dsp:spPr>
        <a:xfrm>
          <a:off x="4543621" y="476042"/>
          <a:ext cx="1991236" cy="5070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Gestützter Preis</a:t>
          </a:r>
          <a:endParaRPr lang="de-DE" sz="1600" kern="1200" dirty="0"/>
        </a:p>
      </dsp:txBody>
      <dsp:txXfrm>
        <a:off x="4543621" y="476042"/>
        <a:ext cx="1991236" cy="507087"/>
      </dsp:txXfrm>
    </dsp:sp>
    <dsp:sp modelId="{C3D15E16-89B7-47B4-A308-BB8BA7F192B0}">
      <dsp:nvSpPr>
        <dsp:cNvPr id="0" name=""/>
        <dsp:cNvSpPr/>
      </dsp:nvSpPr>
      <dsp:spPr>
        <a:xfrm>
          <a:off x="4543621" y="983129"/>
          <a:ext cx="1991236" cy="23927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smtClean="0"/>
            <a:t>Schutzbedürftige Haushalte gem. </a:t>
          </a:r>
          <a:r>
            <a:rPr lang="de-DE" sz="1400" kern="1200" dirty="0" err="1" smtClean="0"/>
            <a:t>EnDG</a:t>
          </a:r>
          <a:r>
            <a:rPr lang="de-DE" sz="1400" kern="1200" dirty="0" smtClean="0"/>
            <a:t> (OBS)</a:t>
          </a:r>
          <a:endParaRPr lang="de-D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smtClean="0"/>
            <a:t>Abwicklung analog SKZG: Kontingent 2900 kWh/a, Referenzwerte: unten 5 ct/kWh und oben Quartals-Future (von ECA zu veröffentlichen)</a:t>
          </a:r>
          <a:endParaRPr lang="de-DE" sz="1400" kern="1200" dirty="0"/>
        </a:p>
      </dsp:txBody>
      <dsp:txXfrm>
        <a:off x="4543621" y="983129"/>
        <a:ext cx="1991236" cy="2392717"/>
      </dsp:txXfrm>
    </dsp:sp>
    <dsp:sp modelId="{A72D3C56-9FF0-4CB8-B697-A0C98633941D}">
      <dsp:nvSpPr>
        <dsp:cNvPr id="0" name=""/>
        <dsp:cNvSpPr/>
      </dsp:nvSpPr>
      <dsp:spPr>
        <a:xfrm>
          <a:off x="6821018" y="476042"/>
          <a:ext cx="1340440" cy="5070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40640" rIns="71120" bIns="4064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000" kern="1200" dirty="0" smtClean="0">
              <a:solidFill>
                <a:schemeClr val="bg2">
                  <a:lumMod val="75000"/>
                </a:schemeClr>
              </a:solidFill>
            </a:rPr>
            <a:t>Kontrahierungszwang bei Unternehmen</a:t>
          </a:r>
          <a:endParaRPr lang="de-DE" sz="1000" kern="1200" dirty="0">
            <a:solidFill>
              <a:schemeClr val="bg2">
                <a:lumMod val="75000"/>
              </a:schemeClr>
            </a:solidFill>
          </a:endParaRPr>
        </a:p>
      </dsp:txBody>
      <dsp:txXfrm>
        <a:off x="6821018" y="476042"/>
        <a:ext cx="1340440" cy="507087"/>
      </dsp:txXfrm>
    </dsp:sp>
    <dsp:sp modelId="{92FF7358-5E50-47A0-B00D-18A5E3F56FEC}">
      <dsp:nvSpPr>
        <dsp:cNvPr id="0" name=""/>
        <dsp:cNvSpPr/>
      </dsp:nvSpPr>
      <dsp:spPr>
        <a:xfrm>
          <a:off x="6813630" y="983129"/>
          <a:ext cx="1355215" cy="23927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71120" bIns="800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Mittlere &amp; große Unternehmen bis 1 </a:t>
          </a:r>
          <a:r>
            <a:rPr lang="de-DE" sz="1000" kern="1200" dirty="0" err="1" smtClean="0">
              <a:solidFill>
                <a:schemeClr val="tx1">
                  <a:lumMod val="50000"/>
                  <a:lumOff val="50000"/>
                </a:schemeClr>
              </a:solidFill>
            </a:rPr>
            <a:t>GWh</a:t>
          </a:r>
          <a:r>
            <a:rPr lang="de-DE" sz="10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/a</a:t>
          </a:r>
          <a:endParaRPr lang="de-DE" sz="1000" kern="1200" dirty="0">
            <a:solidFill>
              <a:schemeClr val="tx1">
                <a:lumMod val="50000"/>
                <a:lumOff val="50000"/>
              </a:schemeClr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3 Ablehnungen von Lieferanten</a:t>
          </a:r>
          <a:endParaRPr lang="de-DE" sz="1000" kern="1200" dirty="0">
            <a:solidFill>
              <a:schemeClr val="tx1">
                <a:lumMod val="50000"/>
                <a:lumOff val="50000"/>
              </a:schemeClr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Marktpreis</a:t>
          </a:r>
          <a:endParaRPr lang="de-DE" sz="1000" kern="1200" dirty="0">
            <a:solidFill>
              <a:schemeClr val="tx1">
                <a:lumMod val="50000"/>
                <a:lumOff val="50000"/>
              </a:schemeClr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Max. 6 Monate</a:t>
          </a:r>
          <a:endParaRPr lang="de-DE" sz="1000" kern="1200" dirty="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>
        <a:off x="6813630" y="983129"/>
        <a:ext cx="1355215" cy="23927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6515" y="9446895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 anchor="b" anchorCtr="0"/>
          <a:lstStyle>
            <a:lvl1pPr algn="r">
              <a:defRPr sz="1200"/>
            </a:lvl1pPr>
          </a:lstStyle>
          <a:p>
            <a:fld id="{A4F87B00-D7D7-4E73-88E5-5DF5797B2681}" type="datetimeFigureOut">
              <a:rPr lang="de-AT" smtClean="0"/>
              <a:t>05.06.2024</a:t>
            </a:fld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3"/>
          </p:nvPr>
        </p:nvSpPr>
        <p:spPr>
          <a:xfrm>
            <a:off x="2949099" y="9445169"/>
            <a:ext cx="905841" cy="49720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pPr algn="ctr"/>
            <a:fld id="{1BCACBB0-6C6B-4B3E-B6E6-54B62284C21B}" type="slidenum">
              <a:rPr lang="de-AT" smtClean="0"/>
              <a:pPr algn="ctr"/>
              <a:t>‹Nr.›</a:t>
            </a:fld>
            <a:endParaRPr lang="de-AT" dirty="0"/>
          </a:p>
        </p:txBody>
      </p:sp>
      <p:pic>
        <p:nvPicPr>
          <p:cNvPr id="7" name="Grafik 6" descr="Bundesministerium &#10;&#10;&#10;&#10;Klimaschutz, Umwelt, Energie, Mobilität, Innovation und Technologi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8180" y="432760"/>
            <a:ext cx="1477724" cy="465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3347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6515" y="9445168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 anchor="b" anchorCtr="0"/>
          <a:lstStyle>
            <a:lvl1pPr algn="r">
              <a:defRPr sz="1200"/>
            </a:lvl1pPr>
          </a:lstStyle>
          <a:p>
            <a:fld id="{64F923B6-97FF-4AF0-A17D-1758840DBBE2}" type="datetimeFigureOut">
              <a:rPr lang="de-AT" smtClean="0"/>
              <a:t>05.06.2024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-319088" y="676275"/>
            <a:ext cx="7443788" cy="4187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855893" y="4972051"/>
            <a:ext cx="5096295" cy="4226242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2949099" y="9445168"/>
            <a:ext cx="905841" cy="49893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ctr">
              <a:defRPr sz="1200"/>
            </a:lvl1pPr>
          </a:lstStyle>
          <a:p>
            <a:fld id="{F0A5DA3B-92D6-4D4B-9895-D15CB563B5E4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36113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spcBef>
        <a:spcPts val="200"/>
      </a:spcBef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96000" indent="-171450" algn="l" defTabSz="914400" rtl="0" eaLnBrk="1" latinLnBrk="0" hangingPunct="1">
      <a:spcBef>
        <a:spcPts val="200"/>
      </a:spcBef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792000" indent="-171450" algn="l" defTabSz="914400" rtl="0" eaLnBrk="1" latinLnBrk="0" hangingPunct="1">
      <a:spcBef>
        <a:spcPts val="200"/>
      </a:spcBef>
      <a:buFont typeface="Courier New" pitchFamily="49" charset="0"/>
      <a:buChar char="o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188000" indent="-171450" algn="l" defTabSz="914400" rtl="0" eaLnBrk="1" latinLnBrk="0" hangingPunct="1">
      <a:spcBef>
        <a:spcPts val="200"/>
      </a:spcBef>
      <a:buFont typeface="Wingdings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584000" indent="-171450" algn="l" defTabSz="914400" rtl="0" eaLnBrk="1" latinLnBrk="0" hangingPunct="1">
      <a:spcBef>
        <a:spcPts val="200"/>
      </a:spcBef>
      <a:buFont typeface="Symbol" pitchFamily="18" charset="2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5DA3B-92D6-4D4B-9895-D15CB563B5E4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08034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5DA3B-92D6-4D4B-9895-D15CB563B5E4}" type="slidenum">
              <a:rPr lang="de-AT" smtClean="0"/>
              <a:pPr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951608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5DA3B-92D6-4D4B-9895-D15CB563B5E4}" type="slidenum">
              <a:rPr lang="de-AT" smtClean="0"/>
              <a:pPr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379443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5DA3B-92D6-4D4B-9895-D15CB563B5E4}" type="slidenum">
              <a:rPr lang="de-AT" smtClean="0"/>
              <a:pPr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04352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5DA3B-92D6-4D4B-9895-D15CB563B5E4}" type="slidenum">
              <a:rPr lang="de-AT" smtClean="0"/>
              <a:pPr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60229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5DA3B-92D6-4D4B-9895-D15CB563B5E4}" type="slidenum">
              <a:rPr lang="de-AT" smtClean="0"/>
              <a:pPr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160167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5DA3B-92D6-4D4B-9895-D15CB563B5E4}" type="slidenum">
              <a:rPr lang="de-AT" smtClean="0"/>
              <a:pPr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950773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5DA3B-92D6-4D4B-9895-D15CB563B5E4}" type="slidenum">
              <a:rPr lang="de-AT" smtClean="0"/>
              <a:pPr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230198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5DA3B-92D6-4D4B-9895-D15CB563B5E4}" type="slidenum">
              <a:rPr lang="de-AT" smtClean="0"/>
              <a:pPr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513420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5DA3B-92D6-4D4B-9895-D15CB563B5E4}" type="slidenum">
              <a:rPr lang="de-AT" smtClean="0"/>
              <a:pPr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810790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5DA3B-92D6-4D4B-9895-D15CB563B5E4}" type="slidenum">
              <a:rPr lang="de-AT" smtClean="0"/>
              <a:pPr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659190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5DA3B-92D6-4D4B-9895-D15CB563B5E4}" type="slidenum">
              <a:rPr lang="de-AT" smtClean="0"/>
              <a:pPr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19745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BKA-2018\BKA2018-Brief\REPUBLIK-AT-DOKUMENTVORLAGEN\POTX\HG_Powerpoint_4zu3.png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800" cy="51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Untertitel 1"/>
          <p:cNvSpPr>
            <a:spLocks noGrp="1"/>
          </p:cNvSpPr>
          <p:nvPr>
            <p:ph type="subTitle" idx="1"/>
          </p:nvPr>
        </p:nvSpPr>
        <p:spPr>
          <a:xfrm>
            <a:off x="539999" y="2293200"/>
            <a:ext cx="7978526" cy="1389600"/>
          </a:xfrm>
        </p:spPr>
        <p:txBody>
          <a:bodyPr/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3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539750" y="4191000"/>
            <a:ext cx="3422650" cy="415529"/>
          </a:xfrm>
        </p:spPr>
        <p:txBody>
          <a:bodyPr anchor="b" anchorCtr="0"/>
          <a:lstStyle>
            <a:lvl1pPr marL="0" indent="0">
              <a:lnSpc>
                <a:spcPts val="1800"/>
              </a:lnSpc>
              <a:spcAft>
                <a:spcPts val="0"/>
              </a:spcAft>
              <a:buNone/>
              <a:defRPr sz="140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3" name="Textfeld 12"/>
          <p:cNvSpPr txBox="1"/>
          <p:nvPr userDrawn="1"/>
        </p:nvSpPr>
        <p:spPr>
          <a:xfrm>
            <a:off x="6651752" y="230400"/>
            <a:ext cx="220027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AT" sz="12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bmk.gv.at</a:t>
            </a:r>
            <a:endParaRPr lang="de-AT" sz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39999" y="1224000"/>
            <a:ext cx="7978526" cy="997200"/>
          </a:xfrm>
        </p:spPr>
        <p:txBody>
          <a:bodyPr anchor="b" anchorCtr="0"/>
          <a:lstStyle>
            <a:lvl1pPr>
              <a:lnSpc>
                <a:spcPts val="4000"/>
              </a:lnSpc>
              <a:defRPr sz="36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DE" dirty="0" smtClean="0"/>
              <a:t>Titelmasterformat </a:t>
            </a:r>
            <a:br>
              <a:rPr lang="de-DE" dirty="0" smtClean="0"/>
            </a:br>
            <a:r>
              <a:rPr lang="de-DE" dirty="0" smtClean="0"/>
              <a:t>durch Klicken bearbeiten</a:t>
            </a:r>
            <a:endParaRPr lang="de-AT" dirty="0"/>
          </a:p>
        </p:txBody>
      </p:sp>
      <p:pic>
        <p:nvPicPr>
          <p:cNvPr id="8" name="Grafik 7" descr="Bundesministerium &#10;&#10;&#10;&#10;Klimaschutz, Umwelt, Energie, Mobilität, Innovation und Technologie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00" y="208800"/>
            <a:ext cx="3023870" cy="9391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7482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539751" y="1792800"/>
            <a:ext cx="7978775" cy="28152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704003" y="4790252"/>
            <a:ext cx="814522" cy="200025"/>
          </a:xfrm>
        </p:spPr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53168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1" y="1224000"/>
            <a:ext cx="7978525" cy="622091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539751" y="1800000"/>
            <a:ext cx="7978775" cy="2808000"/>
          </a:xfr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Präsentationstitel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6073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+ Text nebeneina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dirty="0" smtClean="0"/>
              <a:t>Präsentationstitel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5" name="Bildplatzhalter 6"/>
          <p:cNvSpPr>
            <a:spLocks noGrp="1"/>
          </p:cNvSpPr>
          <p:nvPr>
            <p:ph type="pic" sz="quarter" idx="13"/>
          </p:nvPr>
        </p:nvSpPr>
        <p:spPr>
          <a:xfrm>
            <a:off x="539750" y="1800000"/>
            <a:ext cx="3813175" cy="2808000"/>
          </a:xfr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/>
          </p:nvPr>
        </p:nvSpPr>
        <p:spPr>
          <a:xfrm>
            <a:off x="4706125" y="1800000"/>
            <a:ext cx="3812400" cy="28080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39426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e beliebig - nebeneina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dirty="0" smtClean="0"/>
              <a:t>Präsentationstitel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5"/>
          </p:nvPr>
        </p:nvSpPr>
        <p:spPr>
          <a:xfrm>
            <a:off x="540000" y="1800000"/>
            <a:ext cx="3838575" cy="28080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6"/>
          </p:nvPr>
        </p:nvSpPr>
        <p:spPr>
          <a:xfrm>
            <a:off x="4679951" y="1800000"/>
            <a:ext cx="3838575" cy="28080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666192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-beliebig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9" name="Inhaltsplatzhalter 8"/>
          <p:cNvSpPr>
            <a:spLocks noGrp="1"/>
          </p:cNvSpPr>
          <p:nvPr>
            <p:ph sz="quarter" idx="13"/>
          </p:nvPr>
        </p:nvSpPr>
        <p:spPr>
          <a:xfrm>
            <a:off x="539751" y="1800000"/>
            <a:ext cx="7978775" cy="28080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Präsentationstitel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50449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39999" y="1173600"/>
            <a:ext cx="5389200" cy="1062000"/>
          </a:xfrm>
        </p:spPr>
        <p:txBody>
          <a:bodyPr/>
          <a:lstStyle>
            <a:lvl1pPr>
              <a:lnSpc>
                <a:spcPts val="4000"/>
              </a:lnSpc>
              <a:defRPr sz="3000" b="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Titelmasterformat durch Klicken </a:t>
            </a:r>
            <a:br>
              <a:rPr lang="de-DE" dirty="0" smtClean="0"/>
            </a:br>
            <a:r>
              <a:rPr lang="de-DE" dirty="0" smtClean="0"/>
              <a:t>bearbeiten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0"/>
          </p:nvPr>
        </p:nvSpPr>
        <p:spPr>
          <a:xfrm>
            <a:off x="539750" y="3643313"/>
            <a:ext cx="3423600" cy="963216"/>
          </a:xfrm>
        </p:spPr>
        <p:txBody>
          <a:bodyPr anchor="b" anchorCtr="0"/>
          <a:lstStyle>
            <a:lvl1pPr marL="0" indent="0">
              <a:lnSpc>
                <a:spcPts val="1800"/>
              </a:lnSpc>
              <a:spcAft>
                <a:spcPts val="0"/>
              </a:spcAft>
              <a:buNone/>
              <a:defRPr sz="140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127436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BKA-2018\BKA2018-Brief\REPUBLIK-AT-DOKUMENTVORLAGEN\POTX\HG_Powerpoint_4zu3.png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4370" cy="5146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0001" y="1792800"/>
            <a:ext cx="7978525" cy="2815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 </a:t>
            </a:r>
            <a:br>
              <a:rPr lang="de-DE" dirty="0" smtClean="0"/>
            </a:br>
            <a:r>
              <a:rPr lang="de-DE" dirty="0" smtClean="0"/>
              <a:t>Erste Ebene </a:t>
            </a:r>
          </a:p>
          <a:p>
            <a:pPr lvl="1"/>
            <a:r>
              <a:rPr lang="de-DE" dirty="0" smtClean="0"/>
              <a:t>Zweite Ebene – wie Ebene zuvor</a:t>
            </a:r>
          </a:p>
          <a:p>
            <a:pPr lvl="2"/>
            <a:r>
              <a:rPr lang="de-DE" dirty="0" smtClean="0"/>
              <a:t>Dritte Ebene – wie Ebene zuvor</a:t>
            </a:r>
          </a:p>
        </p:txBody>
      </p:sp>
      <p:sp>
        <p:nvSpPr>
          <p:cNvPr id="9" name="Fußzeilenplatzhalter 12"/>
          <p:cNvSpPr>
            <a:spLocks noGrp="1"/>
          </p:cNvSpPr>
          <p:nvPr>
            <p:ph type="ftr" sz="quarter" idx="3"/>
          </p:nvPr>
        </p:nvSpPr>
        <p:spPr>
          <a:xfrm>
            <a:off x="540000" y="4790252"/>
            <a:ext cx="6875916" cy="2000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AT" dirty="0" smtClean="0"/>
              <a:t>Präsentationstitel</a:t>
            </a:r>
            <a:endParaRPr lang="de-AT" dirty="0"/>
          </a:p>
        </p:txBody>
      </p:sp>
      <p:sp>
        <p:nvSpPr>
          <p:cNvPr id="20" name="Foliennummernplatzhalter 13"/>
          <p:cNvSpPr>
            <a:spLocks noGrp="1"/>
          </p:cNvSpPr>
          <p:nvPr>
            <p:ph type="sldNum" sz="quarter" idx="4"/>
          </p:nvPr>
        </p:nvSpPr>
        <p:spPr>
          <a:xfrm>
            <a:off x="7558201" y="4790252"/>
            <a:ext cx="960324" cy="2000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11" name="Textfeld 10"/>
          <p:cNvSpPr txBox="1"/>
          <p:nvPr userDrawn="1"/>
        </p:nvSpPr>
        <p:spPr>
          <a:xfrm>
            <a:off x="6651752" y="230400"/>
            <a:ext cx="220027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AT" sz="12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bmk.gv.at</a:t>
            </a:r>
            <a:endParaRPr lang="de-AT" sz="12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40001" y="1224000"/>
            <a:ext cx="7978525" cy="622091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pic>
        <p:nvPicPr>
          <p:cNvPr id="12" name="Grafik 11" descr="Bundesministerium &#10;&#10;&#10;&#10;Klimaschutz, Umwelt, Energie, Mobilität, Innovation und Technologie"/>
          <p:cNvPicPr/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00" y="208800"/>
            <a:ext cx="2033905" cy="63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338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7" r:id="rId3"/>
    <p:sldLayoutId id="2147483721" r:id="rId4"/>
    <p:sldLayoutId id="2147483722" r:id="rId5"/>
    <p:sldLayoutId id="2147483718" r:id="rId6"/>
    <p:sldLayoutId id="2147483720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2400" b="1" kern="1200">
          <a:solidFill>
            <a:schemeClr val="tx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52000" marR="0" indent="-252000" algn="l" defTabSz="914400" rtl="0" eaLnBrk="1" fontAlgn="auto" latinLnBrk="0" hangingPunct="1">
        <a:lnSpc>
          <a:spcPts val="2400"/>
        </a:lnSpc>
        <a:spcBef>
          <a:spcPts val="0"/>
        </a:spcBef>
        <a:spcAft>
          <a:spcPts val="1425"/>
        </a:spcAft>
        <a:buClr>
          <a:schemeClr val="tx2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bg1">
              <a:lumMod val="1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04000" marR="0" indent="-252000" algn="l" defTabSz="914400" rtl="0" eaLnBrk="1" fontAlgn="auto" latinLnBrk="0" hangingPunct="1">
        <a:lnSpc>
          <a:spcPts val="2400"/>
        </a:lnSpc>
        <a:spcBef>
          <a:spcPts val="0"/>
        </a:spcBef>
        <a:spcAft>
          <a:spcPts val="1425"/>
        </a:spcAft>
        <a:buClrTx/>
        <a:buSzTx/>
        <a:buFont typeface="Corbel" panose="020B0503020204020204" pitchFamily="34" charset="0"/>
        <a:buChar char="−"/>
        <a:tabLst/>
        <a:defRPr sz="1800" kern="1200">
          <a:solidFill>
            <a:schemeClr val="bg1">
              <a:lumMod val="1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756000" indent="-252000" algn="l" defTabSz="914400" rtl="0" eaLnBrk="1" latinLnBrk="0" hangingPunct="1">
        <a:lnSpc>
          <a:spcPts val="2400"/>
        </a:lnSpc>
        <a:spcBef>
          <a:spcPts val="0"/>
        </a:spcBef>
        <a:spcAft>
          <a:spcPts val="1425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bg1">
              <a:lumMod val="1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–"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400"/>
        </a:spcBef>
        <a:buClr>
          <a:schemeClr val="tx2"/>
        </a:buClr>
        <a:buFont typeface="Arial" pitchFamily="34" charset="0"/>
        <a:buChar char="»"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ctrTitle"/>
          </p:nvPr>
        </p:nvSpPr>
        <p:spPr>
          <a:xfrm>
            <a:off x="539750" y="2523862"/>
            <a:ext cx="7978526" cy="997200"/>
          </a:xfrm>
        </p:spPr>
        <p:txBody>
          <a:bodyPr/>
          <a:lstStyle/>
          <a:p>
            <a:r>
              <a:rPr lang="de-AT" dirty="0"/>
              <a:t/>
            </a:r>
            <a:br>
              <a:rPr lang="de-AT" dirty="0"/>
            </a:br>
            <a:r>
              <a:rPr lang="de-AT" sz="3200" dirty="0" smtClean="0">
                <a:solidFill>
                  <a:srgbClr val="000000"/>
                </a:solidFill>
              </a:rPr>
              <a:t>Das neue Elektrizitätswirtschaftsgesetz </a:t>
            </a:r>
            <a:r>
              <a:rPr lang="de-AT" sz="3200" dirty="0">
                <a:solidFill>
                  <a:srgbClr val="000000"/>
                </a:solidFill>
              </a:rPr>
              <a:t>(</a:t>
            </a:r>
            <a:r>
              <a:rPr lang="de-AT" sz="3200" dirty="0" err="1">
                <a:solidFill>
                  <a:srgbClr val="000000"/>
                </a:solidFill>
              </a:rPr>
              <a:t>ElWG</a:t>
            </a:r>
            <a:r>
              <a:rPr lang="de-AT" sz="3200" dirty="0" smtClean="0">
                <a:solidFill>
                  <a:srgbClr val="000000"/>
                </a:solidFill>
              </a:rPr>
              <a:t>)</a:t>
            </a:r>
            <a:br>
              <a:rPr lang="de-AT" sz="3200" dirty="0" smtClean="0">
                <a:solidFill>
                  <a:srgbClr val="000000"/>
                </a:solidFill>
              </a:rPr>
            </a:br>
            <a:r>
              <a:rPr lang="de-AT" sz="2000" b="0" dirty="0" err="1" smtClean="0">
                <a:solidFill>
                  <a:srgbClr val="000000"/>
                </a:solidFill>
              </a:rPr>
              <a:t>Endkund:innenrechte</a:t>
            </a:r>
            <a:r>
              <a:rPr lang="de-AT" sz="2000" b="0" dirty="0" smtClean="0">
                <a:solidFill>
                  <a:srgbClr val="000000"/>
                </a:solidFill>
              </a:rPr>
              <a:t> und Energiearmut im Fokus</a:t>
            </a:r>
            <a:r>
              <a:rPr lang="de-AT" sz="2000" dirty="0" smtClean="0">
                <a:solidFill>
                  <a:srgbClr val="000000"/>
                </a:solidFill>
              </a:rPr>
              <a:t/>
            </a:r>
            <a:br>
              <a:rPr lang="de-AT" sz="2000" dirty="0" smtClean="0">
                <a:solidFill>
                  <a:srgbClr val="000000"/>
                </a:solidFill>
              </a:rPr>
            </a:br>
            <a:endParaRPr lang="de-DE" sz="2000" dirty="0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539750" y="4191000"/>
            <a:ext cx="3692008" cy="415529"/>
          </a:xfrm>
        </p:spPr>
        <p:txBody>
          <a:bodyPr/>
          <a:lstStyle/>
          <a:p>
            <a:r>
              <a:rPr lang="de-DE" b="1" dirty="0" smtClean="0"/>
              <a:t>Marta Hodasz</a:t>
            </a:r>
            <a:endParaRPr lang="de-DE" b="1" dirty="0"/>
          </a:p>
          <a:p>
            <a:r>
              <a:rPr lang="de-DE" dirty="0" err="1" smtClean="0"/>
              <a:t>Stv</a:t>
            </a:r>
            <a:r>
              <a:rPr lang="de-DE" dirty="0" smtClean="0"/>
              <a:t>. Leiterin </a:t>
            </a:r>
            <a:r>
              <a:rPr lang="de-DE" dirty="0"/>
              <a:t>Energie-Rechtsangelegenheiten, BMK</a:t>
            </a:r>
          </a:p>
          <a:p>
            <a:r>
              <a:rPr lang="de-DE" dirty="0" smtClean="0"/>
              <a:t>Wien, 6. Juni </a:t>
            </a:r>
            <a:r>
              <a:rPr lang="de-DE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394223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540000" y="1584333"/>
            <a:ext cx="8185149" cy="3350701"/>
          </a:xfrm>
        </p:spPr>
        <p:txBody>
          <a:bodyPr/>
          <a:lstStyle/>
          <a:p>
            <a:pPr marL="252000" lvl="1"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rgbClr val="E6EFF3">
                    <a:lumMod val="10000"/>
                  </a:srgbClr>
                </a:solidFill>
              </a:rPr>
              <a:t>Definition </a:t>
            </a:r>
            <a:r>
              <a:rPr lang="de-DE" dirty="0">
                <a:solidFill>
                  <a:srgbClr val="E6EFF3">
                    <a:lumMod val="10000"/>
                  </a:srgbClr>
                </a:solidFill>
              </a:rPr>
              <a:t>schutzbedürftiger &amp; förderungswürdiger Haushalte </a:t>
            </a:r>
            <a:endParaRPr lang="de-DE" dirty="0" smtClean="0">
              <a:solidFill>
                <a:srgbClr val="E6EFF3">
                  <a:lumMod val="10000"/>
                </a:srgbClr>
              </a:solidFill>
            </a:endParaRPr>
          </a:p>
          <a:p>
            <a:pPr marL="252000" lvl="1"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de-DE" dirty="0" smtClean="0">
              <a:solidFill>
                <a:srgbClr val="E6EFF3">
                  <a:lumMod val="10000"/>
                </a:srgbClr>
              </a:solidFill>
            </a:endParaRPr>
          </a:p>
          <a:p>
            <a:pPr marL="252000" lvl="1"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de-DE" dirty="0">
              <a:solidFill>
                <a:srgbClr val="E6EFF3">
                  <a:lumMod val="10000"/>
                </a:srgbClr>
              </a:solidFill>
            </a:endParaRPr>
          </a:p>
          <a:p>
            <a:pPr marL="0" lvl="1" indent="0"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None/>
            </a:pPr>
            <a:endParaRPr lang="de-DE" dirty="0" smtClean="0">
              <a:solidFill>
                <a:srgbClr val="E6EFF3">
                  <a:lumMod val="10000"/>
                </a:srgbClr>
              </a:solidFill>
            </a:endParaRPr>
          </a:p>
          <a:p>
            <a:pPr marL="736600" lvl="1" indent="-285750">
              <a:lnSpc>
                <a:spcPts val="16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r>
              <a:rPr lang="de-DE" sz="1400" dirty="0" smtClean="0">
                <a:solidFill>
                  <a:srgbClr val="E6EFF3">
                    <a:lumMod val="10000"/>
                  </a:srgbClr>
                </a:solidFill>
              </a:rPr>
              <a:t>Einkommensprüfung </a:t>
            </a:r>
            <a:r>
              <a:rPr lang="de-DE" sz="1400" dirty="0">
                <a:solidFill>
                  <a:srgbClr val="E6EFF3">
                    <a:lumMod val="10000"/>
                  </a:srgbClr>
                </a:solidFill>
              </a:rPr>
              <a:t>durch ORF-Beitrags Service </a:t>
            </a:r>
            <a:r>
              <a:rPr lang="de-DE" sz="1400" dirty="0" smtClean="0">
                <a:solidFill>
                  <a:srgbClr val="E6EFF3">
                    <a:lumMod val="10000"/>
                  </a:srgbClr>
                </a:solidFill>
              </a:rPr>
              <a:t>GmbH, ab 2026 Transparenzdatenbankgesetz</a:t>
            </a:r>
          </a:p>
          <a:p>
            <a:pPr marL="736600" lvl="1" indent="-285750">
              <a:lnSpc>
                <a:spcPts val="16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r>
              <a:rPr lang="de-DE" sz="1400" dirty="0" smtClean="0">
                <a:solidFill>
                  <a:srgbClr val="E6EFF3">
                    <a:lumMod val="10000"/>
                  </a:srgbClr>
                </a:solidFill>
              </a:rPr>
              <a:t>Anknüpfungspunkte im </a:t>
            </a:r>
            <a:r>
              <a:rPr lang="de-DE" sz="1400" dirty="0" err="1" smtClean="0">
                <a:solidFill>
                  <a:srgbClr val="E6EFF3">
                    <a:lumMod val="10000"/>
                  </a:srgbClr>
                </a:solidFill>
              </a:rPr>
              <a:t>ElWG</a:t>
            </a:r>
            <a:r>
              <a:rPr lang="de-DE" sz="1400" dirty="0" smtClean="0">
                <a:solidFill>
                  <a:srgbClr val="E6EFF3">
                    <a:lumMod val="10000"/>
                  </a:srgbClr>
                </a:solidFill>
              </a:rPr>
              <a:t>: gestützter Preis oder Vorauszahlungszähler</a:t>
            </a:r>
            <a:endParaRPr lang="de-DE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540000" y="1110474"/>
            <a:ext cx="7978525" cy="460241"/>
          </a:xfrm>
        </p:spPr>
        <p:txBody>
          <a:bodyPr/>
          <a:lstStyle/>
          <a:p>
            <a:r>
              <a:rPr lang="de-AT" dirty="0" smtClean="0"/>
              <a:t>Energiearmuts-Definitions-Gesetz (</a:t>
            </a:r>
            <a:r>
              <a:rPr lang="de-AT" dirty="0" err="1" smtClean="0"/>
              <a:t>EnDG</a:t>
            </a:r>
            <a:r>
              <a:rPr lang="de-AT" dirty="0" smtClean="0"/>
              <a:t>)</a:t>
            </a:r>
            <a:endParaRPr lang="de-DE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209" y="2003857"/>
            <a:ext cx="6268325" cy="113363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3633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37873">
            <a:off x="6048237" y="1781922"/>
            <a:ext cx="2736139" cy="2946346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539751" y="1792799"/>
            <a:ext cx="7978774" cy="3218679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de-DE" dirty="0" smtClean="0"/>
              <a:t>Begutachtung: Auswertung der Stellungnahmen ist abgeschlossen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de-DE" dirty="0" smtClean="0"/>
              <a:t>Regierungsvorlage in politischer Koordinierung</a:t>
            </a:r>
            <a:endParaRPr lang="de-DE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e-DE" dirty="0" smtClean="0"/>
              <a:t>Weitere Etappen:</a:t>
            </a:r>
          </a:p>
          <a:p>
            <a:pPr marL="736600" lvl="1" indent="-285750">
              <a:lnSpc>
                <a:spcPts val="1600"/>
              </a:lnSpc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Þ"/>
            </a:pPr>
            <a:r>
              <a:rPr lang="de-DE" sz="1400" dirty="0">
                <a:solidFill>
                  <a:srgbClr val="E6EFF3">
                    <a:lumMod val="10000"/>
                  </a:srgbClr>
                </a:solidFill>
              </a:rPr>
              <a:t>Regierungsvorlage (Beschluss im Ministerrat): 	Juni 2024</a:t>
            </a:r>
          </a:p>
          <a:p>
            <a:pPr marL="736600" lvl="1" indent="-285750">
              <a:lnSpc>
                <a:spcPts val="16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Þ"/>
            </a:pPr>
            <a:r>
              <a:rPr lang="de-DE" sz="1400" dirty="0">
                <a:solidFill>
                  <a:srgbClr val="E6EFF3">
                    <a:lumMod val="10000"/>
                  </a:srgbClr>
                </a:solidFill>
              </a:rPr>
              <a:t>Parl. Prozess – NR Wirtschaftsausschuss/Plenum:	Juni/Juli 2024</a:t>
            </a:r>
          </a:p>
          <a:p>
            <a:pPr marL="736600" lvl="1" indent="-285750">
              <a:lnSpc>
                <a:spcPts val="16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Þ"/>
            </a:pPr>
            <a:r>
              <a:rPr lang="de-DE" sz="1400" dirty="0">
                <a:solidFill>
                  <a:srgbClr val="E6EFF3">
                    <a:lumMod val="10000"/>
                  </a:srgbClr>
                </a:solidFill>
              </a:rPr>
              <a:t>Beschlussfassung und Kundmachung:		Juli 2024</a:t>
            </a:r>
          </a:p>
          <a:p>
            <a:pPr marL="719138" lvl="1" indent="-268288"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de-DE" sz="1400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540000" y="1110474"/>
            <a:ext cx="7978525" cy="460241"/>
          </a:xfrm>
        </p:spPr>
        <p:txBody>
          <a:bodyPr/>
          <a:lstStyle/>
          <a:p>
            <a:r>
              <a:rPr lang="de-AT" dirty="0" smtClean="0"/>
              <a:t>Status und Ausblick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4332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539999" y="1556372"/>
            <a:ext cx="5389200" cy="1062000"/>
          </a:xfrm>
        </p:spPr>
        <p:txBody>
          <a:bodyPr/>
          <a:lstStyle/>
          <a:p>
            <a:r>
              <a:rPr lang="de-AT" dirty="0" smtClean="0"/>
              <a:t/>
            </a:r>
            <a:br>
              <a:rPr lang="de-AT" dirty="0" smtClean="0"/>
            </a:br>
            <a:r>
              <a:rPr lang="de-AT" dirty="0" smtClean="0"/>
              <a:t>Danke für Ihre Aufmerksamkeit!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8142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539751" y="1792800"/>
            <a:ext cx="5531266" cy="2815200"/>
          </a:xfrm>
        </p:spPr>
        <p:txBody>
          <a:bodyPr/>
          <a:lstStyle/>
          <a:p>
            <a:pPr lvl="0">
              <a:buClr>
                <a:srgbClr val="E6320F"/>
              </a:buClr>
            </a:pPr>
            <a:r>
              <a:rPr lang="de-DE" dirty="0">
                <a:solidFill>
                  <a:srgbClr val="E6EFF3">
                    <a:lumMod val="10000"/>
                  </a:srgbClr>
                </a:solidFill>
              </a:rPr>
              <a:t>Geltendes Regelwerk bedarf umfangreicher Aktualisierung &amp; Modernisierung</a:t>
            </a:r>
          </a:p>
          <a:p>
            <a:r>
              <a:rPr lang="de-DE" dirty="0" smtClean="0"/>
              <a:t>EU-Konformität ist herzustellen: Umsetzung </a:t>
            </a:r>
            <a:r>
              <a:rPr lang="de-DE" dirty="0"/>
              <a:t>der </a:t>
            </a:r>
            <a:r>
              <a:rPr lang="de-DE" dirty="0" err="1" smtClean="0"/>
              <a:t>StrombinnenmarktRL</a:t>
            </a:r>
            <a:r>
              <a:rPr lang="de-DE" dirty="0" smtClean="0"/>
              <a:t> und der </a:t>
            </a:r>
            <a:r>
              <a:rPr lang="de-DE" dirty="0" err="1" smtClean="0"/>
              <a:t>ErneuerbarenRL</a:t>
            </a:r>
            <a:r>
              <a:rPr lang="de-DE" dirty="0" smtClean="0"/>
              <a:t> (RED II, RED III), Auflösung von Widersprüchen zum Unionsrecht</a:t>
            </a:r>
          </a:p>
          <a:p>
            <a:r>
              <a:rPr lang="de-DE" dirty="0" smtClean="0"/>
              <a:t>Bundesweit einheitliche Vorgaben statt Grundsatzbestimmungen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2</a:t>
            </a:fld>
            <a:endParaRPr lang="de-AT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540000" y="1110474"/>
            <a:ext cx="7978525" cy="460241"/>
          </a:xfrm>
        </p:spPr>
        <p:txBody>
          <a:bodyPr/>
          <a:lstStyle/>
          <a:p>
            <a:r>
              <a:rPr lang="de-AT" dirty="0" err="1" smtClean="0"/>
              <a:t>ElWG</a:t>
            </a:r>
            <a:r>
              <a:rPr lang="de-AT" dirty="0" smtClean="0"/>
              <a:t>: Allgemeine Zielsetzungen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709143" y="2037140"/>
            <a:ext cx="1811848" cy="432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de-DE" sz="1400" b="1" dirty="0" err="1" smtClean="0"/>
              <a:t>ElWOG</a:t>
            </a:r>
            <a:r>
              <a:rPr lang="de-DE" sz="1400" dirty="0" smtClean="0"/>
              <a:t> </a:t>
            </a:r>
            <a:r>
              <a:rPr lang="de-DE" sz="1400" b="1" dirty="0" smtClean="0"/>
              <a:t>2010</a:t>
            </a:r>
            <a:endParaRPr lang="de-DE" sz="1400" b="1" dirty="0"/>
          </a:p>
        </p:txBody>
      </p:sp>
      <p:cxnSp>
        <p:nvCxnSpPr>
          <p:cNvPr id="8" name="Gerade Verbindung mit Pfeil 7"/>
          <p:cNvCxnSpPr/>
          <p:nvPr/>
        </p:nvCxnSpPr>
        <p:spPr>
          <a:xfrm>
            <a:off x="7620629" y="2686986"/>
            <a:ext cx="0" cy="457200"/>
          </a:xfrm>
          <a:prstGeom prst="straightConnector1">
            <a:avLst/>
          </a:prstGeom>
          <a:ln w="38100">
            <a:solidFill>
              <a:srgbClr val="4D86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6714705" y="3319232"/>
            <a:ext cx="1811848" cy="432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de-DE" sz="1400" b="1" dirty="0" err="1" smtClean="0"/>
              <a:t>ElWG</a:t>
            </a:r>
            <a:endParaRPr lang="de-DE" sz="1400" b="1" dirty="0"/>
          </a:p>
        </p:txBody>
      </p:sp>
    </p:spTree>
    <p:extLst>
      <p:ext uri="{BB962C8B-B14F-4D97-AF65-F5344CB8AC3E}">
        <p14:creationId xmlns:p14="http://schemas.microsoft.com/office/powerpoint/2010/main" val="300343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3491" y="1110885"/>
            <a:ext cx="7978525" cy="622091"/>
          </a:xfrm>
        </p:spPr>
        <p:txBody>
          <a:bodyPr/>
          <a:lstStyle/>
          <a:p>
            <a:r>
              <a:rPr lang="de-DE" dirty="0" smtClean="0"/>
              <a:t>Inhaltsübersicht </a:t>
            </a:r>
            <a:r>
              <a:rPr lang="de-DE" dirty="0" err="1" smtClean="0"/>
              <a:t>ElWG</a:t>
            </a:r>
            <a:r>
              <a:rPr lang="de-DE" dirty="0" smtClean="0"/>
              <a:t> - Paket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3</a:t>
            </a:fld>
            <a:endParaRPr lang="de-AT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365" y="1764995"/>
            <a:ext cx="8583647" cy="1587796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0764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539750" y="1792800"/>
            <a:ext cx="7803263" cy="2815200"/>
          </a:xfrm>
        </p:spPr>
        <p:txBody>
          <a:bodyPr/>
          <a:lstStyle/>
          <a:p>
            <a:pPr lvl="0">
              <a:buClr>
                <a:srgbClr val="E6320F"/>
              </a:buClr>
            </a:pPr>
            <a:r>
              <a:rPr lang="de-DE" dirty="0" smtClean="0">
                <a:solidFill>
                  <a:srgbClr val="E6EFF3">
                    <a:lumMod val="10000"/>
                  </a:srgbClr>
                </a:solidFill>
              </a:rPr>
              <a:t>3. Teil des </a:t>
            </a:r>
            <a:r>
              <a:rPr lang="de-DE" dirty="0" err="1" smtClean="0">
                <a:solidFill>
                  <a:srgbClr val="E6EFF3">
                    <a:lumMod val="10000"/>
                  </a:srgbClr>
                </a:solidFill>
              </a:rPr>
              <a:t>ElWG</a:t>
            </a:r>
            <a:r>
              <a:rPr lang="de-DE" dirty="0" smtClean="0">
                <a:solidFill>
                  <a:srgbClr val="E6EFF3">
                    <a:lumMod val="10000"/>
                  </a:srgbClr>
                </a:solidFill>
              </a:rPr>
              <a:t>: „Endkundinnen und Endkunden“</a:t>
            </a:r>
          </a:p>
          <a:p>
            <a:pPr lvl="1">
              <a:buClr>
                <a:srgbClr val="E6320F"/>
              </a:buClr>
            </a:pPr>
            <a:r>
              <a:rPr lang="de-DE" dirty="0" smtClean="0">
                <a:solidFill>
                  <a:srgbClr val="E6EFF3">
                    <a:lumMod val="10000"/>
                  </a:srgbClr>
                </a:solidFill>
              </a:rPr>
              <a:t>Ergebnisse der Arbeitsgruppe Grundversorgung und Preisänderungsrecht</a:t>
            </a:r>
          </a:p>
          <a:p>
            <a:pPr lvl="1">
              <a:buClr>
                <a:srgbClr val="E6320F"/>
              </a:buClr>
            </a:pPr>
            <a:r>
              <a:rPr lang="de-DE" dirty="0" err="1" smtClean="0">
                <a:solidFill>
                  <a:srgbClr val="E6EFF3">
                    <a:lumMod val="10000"/>
                  </a:srgbClr>
                </a:solidFill>
              </a:rPr>
              <a:t>Endkund:innenrechte</a:t>
            </a:r>
            <a:endParaRPr lang="de-DE" dirty="0">
              <a:solidFill>
                <a:srgbClr val="E6EFF3">
                  <a:lumMod val="10000"/>
                </a:srgbClr>
              </a:solidFill>
            </a:endParaRPr>
          </a:p>
          <a:p>
            <a:r>
              <a:rPr lang="de-DE" dirty="0" smtClean="0"/>
              <a:t>Energiearmuts-Definitions-Gesetz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4</a:t>
            </a:fld>
            <a:endParaRPr lang="de-AT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540000" y="1110474"/>
            <a:ext cx="7978525" cy="460241"/>
          </a:xfrm>
        </p:spPr>
        <p:txBody>
          <a:bodyPr/>
          <a:lstStyle/>
          <a:p>
            <a:r>
              <a:rPr lang="de-AT" dirty="0" smtClean="0"/>
              <a:t>Im Fokus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569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3150544231"/>
              </p:ext>
            </p:extLst>
          </p:nvPr>
        </p:nvGraphicFramePr>
        <p:xfrm>
          <a:off x="540000" y="1570715"/>
          <a:ext cx="8172449" cy="3851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540000" y="1570715"/>
            <a:ext cx="7978774" cy="1423728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de-DE" dirty="0" smtClean="0"/>
              <a:t>Bisheriges Modell wird neu strukturiert und ergänzt </a:t>
            </a: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endParaRPr lang="de-DE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540000" y="1110474"/>
            <a:ext cx="7978525" cy="460241"/>
          </a:xfrm>
        </p:spPr>
        <p:txBody>
          <a:bodyPr/>
          <a:lstStyle/>
          <a:p>
            <a:r>
              <a:rPr lang="de-AT" dirty="0" smtClean="0"/>
              <a:t>Grundversorgung NEU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 rot="288504">
            <a:off x="6199970" y="816092"/>
            <a:ext cx="2469946" cy="73866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Ab hier gilt: Fachentwurf nach Begutachtung (vorbehaltlich politischer Abstimmung)</a:t>
            </a:r>
            <a:endParaRPr lang="de-DE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84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539751" y="1587243"/>
            <a:ext cx="7978774" cy="3218679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de-DE" dirty="0" smtClean="0"/>
              <a:t>Recht auf Lieferverträge mit dynamischen Energiepreisen </a:t>
            </a:r>
          </a:p>
          <a:p>
            <a:pPr marL="736600" lvl="1" indent="-285750">
              <a:lnSpc>
                <a:spcPts val="16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r>
              <a:rPr lang="de-DE" sz="1400" dirty="0"/>
              <a:t>Lieferanten &gt; 50.000 Zählpunkten, erhöhte </a:t>
            </a:r>
            <a:r>
              <a:rPr lang="de-DE" sz="1400" dirty="0" smtClean="0"/>
              <a:t>Informationspflichten</a:t>
            </a:r>
            <a:endParaRPr lang="de-DE" dirty="0" smtClean="0"/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de-DE" dirty="0" smtClean="0"/>
              <a:t>Recht auf Lieferverträge mit festen Energiepreisen</a:t>
            </a:r>
            <a:endParaRPr lang="de-DE" dirty="0"/>
          </a:p>
          <a:p>
            <a:pPr marL="736600" lvl="1" indent="-285750">
              <a:lnSpc>
                <a:spcPts val="16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r>
              <a:rPr lang="de-DE" sz="1400" dirty="0" smtClean="0"/>
              <a:t>Laufzeit mind. 1 Jahr</a:t>
            </a:r>
            <a:endParaRPr lang="de-DE" sz="1400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de-DE" dirty="0" smtClean="0"/>
              <a:t>Recht auf Ratenzahlung </a:t>
            </a:r>
          </a:p>
          <a:p>
            <a:pPr marL="736600" lvl="1" indent="-285750">
              <a:lnSpc>
                <a:spcPts val="16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r>
              <a:rPr lang="de-DE" sz="1400" dirty="0"/>
              <a:t>Klarstellung, dass bei </a:t>
            </a:r>
            <a:r>
              <a:rPr lang="de-DE" sz="1400" dirty="0" err="1"/>
              <a:t>Haushaltskund:innen</a:t>
            </a:r>
            <a:r>
              <a:rPr lang="de-DE" sz="1400" dirty="0"/>
              <a:t> keine Verzugszinsen </a:t>
            </a:r>
            <a:r>
              <a:rPr lang="de-DE" sz="1400" dirty="0" smtClean="0"/>
              <a:t>anfallen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de-DE" dirty="0" smtClean="0"/>
              <a:t>Recht auf Nutzung eines Vorauszahlungszählers </a:t>
            </a:r>
          </a:p>
          <a:p>
            <a:pPr marL="736600" lvl="1" indent="-285750">
              <a:lnSpc>
                <a:spcPts val="16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r>
              <a:rPr lang="de-DE" sz="1400" dirty="0" smtClean="0"/>
              <a:t>Bisher nur bei Berufung auf Grundversorgung</a:t>
            </a:r>
          </a:p>
          <a:p>
            <a:pPr marL="736600" lvl="1" indent="-285750">
              <a:lnSpc>
                <a:spcPts val="16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r>
              <a:rPr lang="de-DE" sz="1400" dirty="0" smtClean="0"/>
              <a:t>NEU: Schutzbedürftigen Haushalten gemäß </a:t>
            </a:r>
            <a:r>
              <a:rPr lang="de-DE" sz="1400" dirty="0" err="1" smtClean="0"/>
              <a:t>EnDG</a:t>
            </a:r>
            <a:r>
              <a:rPr lang="de-DE" sz="1400" dirty="0" smtClean="0"/>
              <a:t> dürfen dadurch keine Kosten entstehen</a:t>
            </a:r>
            <a:endParaRPr lang="de-DE" sz="1400" dirty="0"/>
          </a:p>
          <a:p>
            <a:pPr marL="736600" lvl="1" indent="-285750">
              <a:lnSpc>
                <a:spcPts val="16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endParaRPr lang="de-DE" sz="1400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540000" y="1110474"/>
            <a:ext cx="7978525" cy="460241"/>
          </a:xfrm>
        </p:spPr>
        <p:txBody>
          <a:bodyPr/>
          <a:lstStyle/>
          <a:p>
            <a:r>
              <a:rPr lang="de-AT" dirty="0" err="1" smtClean="0"/>
              <a:t>Endkund:innenrechte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036932" y="2486270"/>
            <a:ext cx="2949426" cy="738664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NEU:</a:t>
            </a:r>
            <a:r>
              <a:rPr lang="de-DE" sz="1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Elektronische Kommunikation als Standard bei Neuverträgen (Zustimmung bei Bestandsverträgen)</a:t>
            </a:r>
            <a:endParaRPr lang="de-DE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45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539751" y="1594324"/>
            <a:ext cx="8476658" cy="359879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de-DE" dirty="0" smtClean="0"/>
              <a:t>Anlauf- und Beratungsstellen</a:t>
            </a:r>
          </a:p>
          <a:p>
            <a:pPr marL="736600" lvl="1" indent="-285750">
              <a:lnSpc>
                <a:spcPts val="16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r>
              <a:rPr lang="de-DE" sz="1400" dirty="0" smtClean="0"/>
              <a:t>Angabe von Kontaktdaten für </a:t>
            </a:r>
            <a:r>
              <a:rPr lang="de-DE" sz="1400" dirty="0" err="1" smtClean="0"/>
              <a:t>Haushaltskund:innen</a:t>
            </a:r>
            <a:r>
              <a:rPr lang="de-DE" sz="1400" dirty="0" smtClean="0"/>
              <a:t> und soziale Einrichtungen zur Klärung von Härtefällen</a:t>
            </a:r>
          </a:p>
          <a:p>
            <a:pPr marL="736600" lvl="1" indent="-285750">
              <a:lnSpc>
                <a:spcPts val="16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r>
              <a:rPr lang="de-DE" sz="1400" dirty="0" smtClean="0"/>
              <a:t>Recht auf gutes Kundenservice und ordentliches Beschwerdemanagement</a:t>
            </a:r>
          </a:p>
          <a:p>
            <a:pPr marL="252000" lvl="1"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DE" dirty="0" smtClean="0"/>
              <a:t>Diverse Informationspflichten vor und während der Vertragslaufzeit</a:t>
            </a:r>
          </a:p>
          <a:p>
            <a:pPr marL="736600" lvl="1" indent="-285750">
              <a:lnSpc>
                <a:spcPts val="16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r>
              <a:rPr lang="de-DE" sz="1400" dirty="0" smtClean="0"/>
              <a:t>Vertragszusammenfassung</a:t>
            </a:r>
          </a:p>
          <a:p>
            <a:pPr marL="736600" lvl="1" indent="-285750">
              <a:lnSpc>
                <a:spcPts val="16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r>
              <a:rPr lang="de-DE" sz="1400" dirty="0" smtClean="0"/>
              <a:t>Erhöhte Informationspflichten bei dynamischen Lieferverträgen</a:t>
            </a:r>
          </a:p>
          <a:p>
            <a:pPr marL="736600" lvl="1" indent="-285750">
              <a:lnSpc>
                <a:spcPts val="16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r>
              <a:rPr lang="de-DE" sz="1400" dirty="0" smtClean="0"/>
              <a:t>Bei unbefristeten Verträgen: Hinweis auf Wechselmöglichkeit und Tarifkalkulator</a:t>
            </a:r>
          </a:p>
          <a:p>
            <a:pPr marL="736600" lvl="1" indent="-285750">
              <a:lnSpc>
                <a:spcPts val="16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r>
              <a:rPr lang="de-DE" sz="1400" dirty="0" smtClean="0"/>
              <a:t>Bei befristeten Verträgen: Hinweis auf Ablauf der Bindungsfrist, Wechselmöglichkeit und Tarifkalkulator</a:t>
            </a:r>
          </a:p>
          <a:p>
            <a:pPr marL="736600" lvl="1" indent="-285750">
              <a:lnSpc>
                <a:spcPts val="16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r>
              <a:rPr lang="de-DE" sz="1400" dirty="0" smtClean="0"/>
              <a:t>Einmal jährlich Information über günstigere Angebote</a:t>
            </a:r>
          </a:p>
          <a:p>
            <a:pPr marL="252000" lvl="1"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DE" dirty="0" smtClean="0"/>
              <a:t>Tarifkalkulator (Vergleichsinstrument)</a:t>
            </a:r>
          </a:p>
          <a:p>
            <a:pPr marL="736600" lvl="1" indent="-285750">
              <a:lnSpc>
                <a:spcPts val="16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r>
              <a:rPr lang="de-DE" sz="1400" dirty="0" smtClean="0"/>
              <a:t>Klare Meldepflichten führen </a:t>
            </a:r>
            <a:r>
              <a:rPr lang="de-DE" sz="1400" dirty="0" smtClean="0"/>
              <a:t>zur besseren </a:t>
            </a:r>
            <a:r>
              <a:rPr lang="de-DE" sz="1400" dirty="0" smtClean="0"/>
              <a:t>Vergleichbarkeit und Erkennbarkeit von Preisvorteilen</a:t>
            </a:r>
            <a:endParaRPr lang="de-DE" sz="1400" dirty="0"/>
          </a:p>
          <a:p>
            <a:pPr marL="736600" lvl="1" indent="-285750">
              <a:lnSpc>
                <a:spcPts val="16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endParaRPr lang="de-DE" sz="1400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540000" y="1110474"/>
            <a:ext cx="7978525" cy="460241"/>
          </a:xfrm>
        </p:spPr>
        <p:txBody>
          <a:bodyPr/>
          <a:lstStyle/>
          <a:p>
            <a:r>
              <a:rPr lang="de-AT" dirty="0" smtClean="0"/>
              <a:t>Pflichten der Lieferanten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701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539751" y="1594327"/>
            <a:ext cx="7978774" cy="3218679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de-DE" dirty="0" smtClean="0"/>
              <a:t>Smart Meter</a:t>
            </a:r>
            <a:endParaRPr lang="de-DE" dirty="0"/>
          </a:p>
          <a:p>
            <a:pPr marL="736600" lvl="1" indent="-285750">
              <a:lnSpc>
                <a:spcPts val="16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r>
              <a:rPr lang="de-DE" sz="1400" dirty="0" smtClean="0"/>
              <a:t>Verkürzte Installationsfrist &amp; Aktivierungsfrist: je </a:t>
            </a:r>
            <a:r>
              <a:rPr lang="de-DE" sz="1400" dirty="0"/>
              <a:t>2 </a:t>
            </a:r>
            <a:r>
              <a:rPr lang="de-DE" sz="1400" dirty="0" smtClean="0"/>
              <a:t>Monate</a:t>
            </a:r>
            <a:endParaRPr lang="de-DE" sz="1400" dirty="0"/>
          </a:p>
          <a:p>
            <a:pPr marL="736600" lvl="1" indent="-285750">
              <a:lnSpc>
                <a:spcPts val="16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r>
              <a:rPr lang="de-DE" sz="1400" dirty="0" err="1" smtClean="0"/>
              <a:t>Opt</a:t>
            </a:r>
            <a:r>
              <a:rPr lang="de-DE" sz="1400" dirty="0" smtClean="0"/>
              <a:t>-Out hinsichtlich Speicherung/Übertragung von Viertelstundenwerten und Tageswerten, ausgenommen Wärmepumpe, Ladepunkt, Energiespeicher- oder Stromerzeugungsanlage, gemeinsame Energienutzung (+ VO der E-Control) </a:t>
            </a:r>
          </a:p>
          <a:p>
            <a:pPr marL="736600" lvl="1" indent="-285750">
              <a:lnSpc>
                <a:spcPts val="16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r>
              <a:rPr lang="de-DE" sz="1400" dirty="0" smtClean="0"/>
              <a:t>Stufenweise Erweiterung der Auslesung/Übertragung von ¼h-Werten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de-DE" dirty="0" smtClean="0"/>
              <a:t>Jahresrechnung </a:t>
            </a:r>
            <a:r>
              <a:rPr lang="de-DE" dirty="0" smtClean="0">
                <a:sym typeface="Wingdings" panose="05000000000000000000" pitchFamily="2" charset="2"/>
              </a:rPr>
              <a:t> Monatsrechnung als Standard (Wahlrecht bleibt)</a:t>
            </a:r>
            <a:endParaRPr lang="de-DE" dirty="0" smtClean="0"/>
          </a:p>
          <a:p>
            <a:pPr marL="736600" lvl="1" indent="-285750">
              <a:lnSpc>
                <a:spcPts val="16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r>
              <a:rPr lang="de-DE" sz="1400" dirty="0" smtClean="0"/>
              <a:t>Rollierende Umstellung ab 1.7.2025</a:t>
            </a:r>
          </a:p>
          <a:p>
            <a:pPr marL="736600" lvl="1" indent="-285750">
              <a:lnSpc>
                <a:spcPts val="16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r>
              <a:rPr lang="de-DE" sz="1400" dirty="0" smtClean="0"/>
              <a:t>Über bevorstehende Umstellung ist samt Auswirkungen auf monatsabhängig unterschiedliche Kostenbelastung zu informieren.</a:t>
            </a:r>
          </a:p>
          <a:p>
            <a:pPr marL="736600" lvl="1" indent="-285750">
              <a:lnSpc>
                <a:spcPts val="16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r>
              <a:rPr lang="de-DE" sz="1400" dirty="0" smtClean="0"/>
              <a:t>Recht auf Jahresabrechnung bleibt bestehen (Glättung der monatlichen/saisonalen Schwankungen über Teilzahlungsbeträge)</a:t>
            </a:r>
            <a:endParaRPr lang="de-DE" sz="1400" dirty="0"/>
          </a:p>
          <a:p>
            <a:pPr marL="736600" lvl="1" indent="-285750">
              <a:lnSpc>
                <a:spcPts val="16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endParaRPr lang="de-DE" sz="1400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540000" y="1110474"/>
            <a:ext cx="7978525" cy="460241"/>
          </a:xfrm>
        </p:spPr>
        <p:txBody>
          <a:bodyPr/>
          <a:lstStyle/>
          <a:p>
            <a:r>
              <a:rPr lang="de-AT" dirty="0" smtClean="0"/>
              <a:t>Messung und Abrechnung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863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540000" y="1584333"/>
            <a:ext cx="8185149" cy="3350701"/>
          </a:xfrm>
        </p:spPr>
        <p:txBody>
          <a:bodyPr/>
          <a:lstStyle/>
          <a:p>
            <a:pPr marL="252000" lvl="1"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E6EFF3">
                    <a:lumMod val="10000"/>
                  </a:srgbClr>
                </a:solidFill>
              </a:rPr>
              <a:t>Definition von </a:t>
            </a:r>
            <a:r>
              <a:rPr lang="de-DE" dirty="0" smtClean="0">
                <a:solidFill>
                  <a:srgbClr val="E6EFF3">
                    <a:lumMod val="10000"/>
                  </a:srgbClr>
                </a:solidFill>
              </a:rPr>
              <a:t>Energiearmut zur statistischen Erfassung</a:t>
            </a:r>
          </a:p>
          <a:p>
            <a:pPr marL="252000" lvl="1"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de-DE" dirty="0"/>
          </a:p>
          <a:p>
            <a:pPr marL="736600" lvl="1" indent="-285750">
              <a:lnSpc>
                <a:spcPts val="16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endParaRPr lang="de-DE" sz="1400" dirty="0" smtClean="0">
              <a:solidFill>
                <a:srgbClr val="E6EFF3">
                  <a:lumMod val="10000"/>
                </a:srgbClr>
              </a:solidFill>
            </a:endParaRPr>
          </a:p>
          <a:p>
            <a:pPr marL="736600" lvl="1" indent="-285750">
              <a:lnSpc>
                <a:spcPts val="1600"/>
              </a:lnSpc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r>
              <a:rPr lang="de-DE" sz="1400" dirty="0" smtClean="0">
                <a:solidFill>
                  <a:srgbClr val="E6EFF3">
                    <a:lumMod val="10000"/>
                  </a:srgbClr>
                </a:solidFill>
              </a:rPr>
              <a:t>Festlegung </a:t>
            </a:r>
            <a:r>
              <a:rPr lang="de-DE" sz="1400" dirty="0">
                <a:solidFill>
                  <a:srgbClr val="E6EFF3">
                    <a:lumMod val="10000"/>
                  </a:srgbClr>
                </a:solidFill>
              </a:rPr>
              <a:t>von Indikatoren zur Messung von </a:t>
            </a:r>
            <a:r>
              <a:rPr lang="de-DE" sz="1400" dirty="0" smtClean="0">
                <a:solidFill>
                  <a:srgbClr val="E6EFF3">
                    <a:lumMod val="10000"/>
                  </a:srgbClr>
                </a:solidFill>
              </a:rPr>
              <a:t>Energiearmut, mittels Verordnung abänderbar</a:t>
            </a:r>
          </a:p>
          <a:p>
            <a:pPr marL="736600" lvl="1" indent="-285750">
              <a:lnSpc>
                <a:spcPts val="1600"/>
              </a:lnSpc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endParaRPr lang="de-DE" sz="1400" dirty="0">
              <a:solidFill>
                <a:srgbClr val="E6EFF3">
                  <a:lumMod val="10000"/>
                </a:srgbClr>
              </a:solidFill>
            </a:endParaRPr>
          </a:p>
          <a:p>
            <a:pPr marL="736600" lvl="1" indent="-285750">
              <a:lnSpc>
                <a:spcPts val="1600"/>
              </a:lnSpc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endParaRPr lang="de-DE" sz="1400" dirty="0" smtClean="0">
              <a:solidFill>
                <a:srgbClr val="E6EFF3">
                  <a:lumMod val="10000"/>
                </a:srgbClr>
              </a:solidFill>
            </a:endParaRPr>
          </a:p>
          <a:p>
            <a:pPr marL="736600" lvl="1" indent="-285750">
              <a:lnSpc>
                <a:spcPts val="1600"/>
              </a:lnSpc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endParaRPr lang="de-DE" sz="1400" dirty="0">
              <a:solidFill>
                <a:srgbClr val="E6EFF3">
                  <a:lumMod val="10000"/>
                </a:srgbClr>
              </a:solidFill>
            </a:endParaRPr>
          </a:p>
          <a:p>
            <a:pPr marL="736600" lvl="1" indent="-285750">
              <a:lnSpc>
                <a:spcPts val="1600"/>
              </a:lnSpc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endParaRPr lang="de-DE" sz="1400" dirty="0" smtClean="0">
              <a:solidFill>
                <a:srgbClr val="E6EFF3">
                  <a:lumMod val="10000"/>
                </a:srgbClr>
              </a:solidFill>
            </a:endParaRPr>
          </a:p>
          <a:p>
            <a:pPr marL="736600" lvl="1" indent="-285750">
              <a:lnSpc>
                <a:spcPts val="1600"/>
              </a:lnSpc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endParaRPr lang="de-DE" sz="1400" dirty="0">
              <a:solidFill>
                <a:srgbClr val="E6EFF3">
                  <a:lumMod val="10000"/>
                </a:srgbClr>
              </a:solidFill>
            </a:endParaRPr>
          </a:p>
          <a:p>
            <a:pPr marL="736600" lvl="1" indent="-285750">
              <a:lnSpc>
                <a:spcPts val="1600"/>
              </a:lnSpc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endParaRPr lang="de-DE" sz="1400" dirty="0" smtClean="0">
              <a:solidFill>
                <a:srgbClr val="E6EFF3">
                  <a:lumMod val="10000"/>
                </a:srgbClr>
              </a:solidFill>
            </a:endParaRPr>
          </a:p>
          <a:p>
            <a:pPr marL="736600" lvl="1" indent="-285750">
              <a:lnSpc>
                <a:spcPts val="1600"/>
              </a:lnSpc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endParaRPr lang="de-DE" sz="1400" dirty="0">
              <a:solidFill>
                <a:srgbClr val="E6EFF3">
                  <a:lumMod val="10000"/>
                </a:srgbClr>
              </a:solidFill>
            </a:endParaRPr>
          </a:p>
          <a:p>
            <a:pPr marL="736600" lvl="1" indent="-285750">
              <a:lnSpc>
                <a:spcPts val="1600"/>
              </a:lnSpc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endParaRPr lang="de-DE" sz="1400" dirty="0" smtClean="0">
              <a:solidFill>
                <a:srgbClr val="E6EFF3">
                  <a:lumMod val="10000"/>
                </a:srgbClr>
              </a:solidFill>
            </a:endParaRPr>
          </a:p>
          <a:p>
            <a:pPr marL="736600" lvl="1" indent="-285750">
              <a:lnSpc>
                <a:spcPts val="1600"/>
              </a:lnSpc>
              <a:spcBef>
                <a:spcPts val="3000"/>
              </a:spcBef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</a:pPr>
            <a:r>
              <a:rPr lang="de-DE" sz="1400" dirty="0" smtClean="0">
                <a:solidFill>
                  <a:srgbClr val="E6EFF3">
                    <a:lumMod val="10000"/>
                  </a:srgbClr>
                </a:solidFill>
              </a:rPr>
              <a:t>Statistische Auswertung durch </a:t>
            </a:r>
            <a:r>
              <a:rPr lang="de-DE" sz="1400" dirty="0" err="1" smtClean="0">
                <a:solidFill>
                  <a:srgbClr val="E6EFF3">
                    <a:lumMod val="10000"/>
                  </a:srgbClr>
                </a:solidFill>
              </a:rPr>
              <a:t>StatA</a:t>
            </a:r>
            <a:r>
              <a:rPr lang="de-DE" sz="1400" dirty="0">
                <a:solidFill>
                  <a:srgbClr val="E6EFF3">
                    <a:lumMod val="10000"/>
                  </a:srgbClr>
                </a:solidFill>
              </a:rPr>
              <a:t> </a:t>
            </a:r>
            <a:r>
              <a:rPr lang="de-DE" sz="1400" dirty="0" smtClean="0">
                <a:solidFill>
                  <a:srgbClr val="E6EFF3">
                    <a:lumMod val="10000"/>
                  </a:srgbClr>
                </a:solidFill>
              </a:rPr>
              <a:t>alle zwei Jahre im Einklang mit NEKP-Berichtszyklus</a:t>
            </a:r>
            <a:endParaRPr lang="de-DE" sz="1400" dirty="0">
              <a:solidFill>
                <a:srgbClr val="E6EFF3">
                  <a:lumMod val="10000"/>
                </a:srgbClr>
              </a:solidFill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540000" y="1110474"/>
            <a:ext cx="7978525" cy="460241"/>
          </a:xfrm>
        </p:spPr>
        <p:txBody>
          <a:bodyPr/>
          <a:lstStyle/>
          <a:p>
            <a:r>
              <a:rPr lang="de-AT" dirty="0" smtClean="0"/>
              <a:t>Energiearmuts-Definitions-Gesetz (</a:t>
            </a:r>
            <a:r>
              <a:rPr lang="de-AT" dirty="0" err="1" smtClean="0"/>
              <a:t>EnDG</a:t>
            </a:r>
            <a:r>
              <a:rPr lang="de-AT" dirty="0" smtClean="0"/>
              <a:t>)</a:t>
            </a: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049" y="1895535"/>
            <a:ext cx="6601746" cy="714475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6826" y="2842437"/>
            <a:ext cx="3362330" cy="1984744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9813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publik-AT-4x3">
  <a:themeElements>
    <a:clrScheme name="Republik-AT">
      <a:dk1>
        <a:srgbClr val="000000"/>
      </a:dk1>
      <a:lt1>
        <a:srgbClr val="E6EFF3"/>
      </a:lt1>
      <a:dk2>
        <a:srgbClr val="E6320F"/>
      </a:dk2>
      <a:lt2>
        <a:srgbClr val="FFFFFF"/>
      </a:lt2>
      <a:accent1>
        <a:srgbClr val="CA0237"/>
      </a:accent1>
      <a:accent2>
        <a:srgbClr val="5FB564"/>
      </a:accent2>
      <a:accent3>
        <a:srgbClr val="950F53"/>
      </a:accent3>
      <a:accent4>
        <a:srgbClr val="F59C00"/>
      </a:accent4>
      <a:accent5>
        <a:srgbClr val="3BACBE"/>
      </a:accent5>
      <a:accent6>
        <a:srgbClr val="BCCF00"/>
      </a:accent6>
      <a:hlink>
        <a:srgbClr val="1C1C1C"/>
      </a:hlink>
      <a:folHlink>
        <a:srgbClr val="636362"/>
      </a:folHlink>
    </a:clrScheme>
    <a:fontScheme name="BKA2018-Schriften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larhei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MK-PPT-16x9-Calibri" id="{5381E9FA-B40A-4CE6-BB8E-05B8030D30C6}" vid="{E930279F-78D0-4C9E-8867-9595AD245C56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BMK-PPT-16x9-Calibri</Template>
  <TotalTime>0</TotalTime>
  <Words>550</Words>
  <Application>Microsoft Office PowerPoint</Application>
  <PresentationFormat>Bildschirmpräsentation (16:9)</PresentationFormat>
  <Paragraphs>111</Paragraphs>
  <Slides>12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9" baseType="lpstr">
      <vt:lpstr>Arial</vt:lpstr>
      <vt:lpstr>Calibri</vt:lpstr>
      <vt:lpstr>Corbel</vt:lpstr>
      <vt:lpstr>Courier New</vt:lpstr>
      <vt:lpstr>Symbol</vt:lpstr>
      <vt:lpstr>Wingdings</vt:lpstr>
      <vt:lpstr>Republik-AT-4x3</vt:lpstr>
      <vt:lpstr> Das neue Elektrizitätswirtschaftsgesetz (ElWG) Endkund:innenrechte und Energiearmut im Fokus </vt:lpstr>
      <vt:lpstr>ElWG: Allgemeine Zielsetzungen</vt:lpstr>
      <vt:lpstr>Inhaltsübersicht ElWG - Paket</vt:lpstr>
      <vt:lpstr>Im Fokus</vt:lpstr>
      <vt:lpstr>Grundversorgung NEU</vt:lpstr>
      <vt:lpstr>Endkund:innenrechte</vt:lpstr>
      <vt:lpstr>Pflichten der Lieferanten</vt:lpstr>
      <vt:lpstr>Messung und Abrechnung</vt:lpstr>
      <vt:lpstr>Energiearmuts-Definitions-Gesetz (EnDG)</vt:lpstr>
      <vt:lpstr>Energiearmuts-Definitions-Gesetz (EnDG)</vt:lpstr>
      <vt:lpstr>Status und Ausblick</vt:lpstr>
      <vt:lpstr> Danke für Ihre Aufmerksamkeit!</vt:lpstr>
    </vt:vector>
  </TitlesOfParts>
  <Company>BMVIT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ElWG</dc:title>
  <dc:creator>Ennser Benedikt</dc:creator>
  <cp:lastModifiedBy>Hodasz Marta</cp:lastModifiedBy>
  <cp:revision>328</cp:revision>
  <cp:lastPrinted>2024-01-16T11:42:44Z</cp:lastPrinted>
  <dcterms:created xsi:type="dcterms:W3CDTF">2022-01-25T16:25:31Z</dcterms:created>
  <dcterms:modified xsi:type="dcterms:W3CDTF">2024-06-05T08:23:25Z</dcterms:modified>
</cp:coreProperties>
</file>